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7" r:id="rId2"/>
    <p:sldId id="276" r:id="rId3"/>
    <p:sldId id="259" r:id="rId4"/>
    <p:sldId id="260" r:id="rId5"/>
    <p:sldId id="286" r:id="rId6"/>
    <p:sldId id="279" r:id="rId7"/>
    <p:sldId id="287" r:id="rId8"/>
    <p:sldId id="281" r:id="rId9"/>
    <p:sldId id="282" r:id="rId10"/>
    <p:sldId id="283" r:id="rId11"/>
    <p:sldId id="264" r:id="rId12"/>
    <p:sldId id="274" r:id="rId13"/>
    <p:sldId id="28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50383-DBBB-42EB-8D59-C8CBF4B360DF}" type="doc">
      <dgm:prSet loTypeId="urn:microsoft.com/office/officeart/2005/8/layout/arrow6" loCatId="relationship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E84AAEF-DD08-4618-A71E-85AD564EC228}">
      <dgm:prSet phldrT="[Текст]" custT="1"/>
      <dgm:spPr/>
      <dgm:t>
        <a:bodyPr/>
        <a:lstStyle/>
        <a:p>
          <a:r>
            <a:rPr lang="ru-RU" sz="3200" dirty="0" smtClean="0"/>
            <a:t>Пассивные:</a:t>
          </a:r>
          <a:endParaRPr lang="ru-RU" sz="3200" dirty="0"/>
        </a:p>
      </dgm:t>
    </dgm:pt>
    <dgm:pt modelId="{6E78911C-EF09-48CD-910C-28DF0D24F9BD}" type="parTrans" cxnId="{368D1C3E-44F3-42B4-AE12-9AEE6661F2E2}">
      <dgm:prSet/>
      <dgm:spPr/>
      <dgm:t>
        <a:bodyPr/>
        <a:lstStyle/>
        <a:p>
          <a:endParaRPr lang="ru-RU"/>
        </a:p>
      </dgm:t>
    </dgm:pt>
    <dgm:pt modelId="{B7FCFA77-2442-4CEA-8383-74F982300226}" type="sibTrans" cxnId="{368D1C3E-44F3-42B4-AE12-9AEE6661F2E2}">
      <dgm:prSet/>
      <dgm:spPr/>
      <dgm:t>
        <a:bodyPr/>
        <a:lstStyle/>
        <a:p>
          <a:endParaRPr lang="ru-RU"/>
        </a:p>
      </dgm:t>
    </dgm:pt>
    <dgm:pt modelId="{8AE7101F-A697-4521-B35F-5E8DD3219B96}">
      <dgm:prSet phldrT="[Текст]" custT="1"/>
      <dgm:spPr/>
      <dgm:t>
        <a:bodyPr/>
        <a:lstStyle/>
        <a:p>
          <a:r>
            <a:rPr lang="ru-RU" sz="3200" dirty="0" smtClean="0"/>
            <a:t>Активные:</a:t>
          </a:r>
          <a:endParaRPr lang="ru-RU" sz="3200" dirty="0"/>
        </a:p>
      </dgm:t>
    </dgm:pt>
    <dgm:pt modelId="{7A84C47A-BCD5-4107-9E6B-A1B397C056F4}" type="parTrans" cxnId="{05B489D7-6566-4636-9323-D791D2ACC84B}">
      <dgm:prSet/>
      <dgm:spPr/>
      <dgm:t>
        <a:bodyPr/>
        <a:lstStyle/>
        <a:p>
          <a:endParaRPr lang="ru-RU"/>
        </a:p>
      </dgm:t>
    </dgm:pt>
    <dgm:pt modelId="{837AF236-34ED-4786-BEA0-C416759F478E}" type="sibTrans" cxnId="{05B489D7-6566-4636-9323-D791D2ACC84B}">
      <dgm:prSet/>
      <dgm:spPr/>
      <dgm:t>
        <a:bodyPr/>
        <a:lstStyle/>
        <a:p>
          <a:endParaRPr lang="ru-RU"/>
        </a:p>
      </dgm:t>
    </dgm:pt>
    <dgm:pt modelId="{D270BDD2-1AFD-4C4C-B664-904307EACC9D}" type="pres">
      <dgm:prSet presAssocID="{39550383-DBBB-42EB-8D59-C8CBF4B360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F0818-2D44-4968-A78B-45133C9A33C1}" type="pres">
      <dgm:prSet presAssocID="{39550383-DBBB-42EB-8D59-C8CBF4B360DF}" presName="ribbon" presStyleLbl="node1" presStyleIdx="0" presStyleCnt="1" custLinFactNeighborX="-4886" custLinFactNeighborY="11111"/>
      <dgm:spPr/>
    </dgm:pt>
    <dgm:pt modelId="{CDF35D1E-4EB8-454C-960F-7791841FC3DA}" type="pres">
      <dgm:prSet presAssocID="{39550383-DBBB-42EB-8D59-C8CBF4B360DF}" presName="leftArrowText" presStyleLbl="node1" presStyleIdx="0" presStyleCnt="1" custScaleX="112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42BC7-C06F-4B43-8C11-D7D8C2CCA160}" type="pres">
      <dgm:prSet presAssocID="{39550383-DBBB-42EB-8D59-C8CBF4B360D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B489D7-6566-4636-9323-D791D2ACC84B}" srcId="{39550383-DBBB-42EB-8D59-C8CBF4B360DF}" destId="{8AE7101F-A697-4521-B35F-5E8DD3219B96}" srcOrd="1" destOrd="0" parTransId="{7A84C47A-BCD5-4107-9E6B-A1B397C056F4}" sibTransId="{837AF236-34ED-4786-BEA0-C416759F478E}"/>
    <dgm:cxn modelId="{4287D853-5F03-4E75-80A6-E330327BD1FD}" type="presOf" srcId="{8AE7101F-A697-4521-B35F-5E8DD3219B96}" destId="{28742BC7-C06F-4B43-8C11-D7D8C2CCA160}" srcOrd="0" destOrd="0" presId="urn:microsoft.com/office/officeart/2005/8/layout/arrow6"/>
    <dgm:cxn modelId="{E58E1CCC-E561-42B4-AE03-0E2481BB8A1E}" type="presOf" srcId="{7E84AAEF-DD08-4618-A71E-85AD564EC228}" destId="{CDF35D1E-4EB8-454C-960F-7791841FC3DA}" srcOrd="0" destOrd="0" presId="urn:microsoft.com/office/officeart/2005/8/layout/arrow6"/>
    <dgm:cxn modelId="{235E8260-15E4-48E8-8C88-272918A676F0}" type="presOf" srcId="{39550383-DBBB-42EB-8D59-C8CBF4B360DF}" destId="{D270BDD2-1AFD-4C4C-B664-904307EACC9D}" srcOrd="0" destOrd="0" presId="urn:microsoft.com/office/officeart/2005/8/layout/arrow6"/>
    <dgm:cxn modelId="{368D1C3E-44F3-42B4-AE12-9AEE6661F2E2}" srcId="{39550383-DBBB-42EB-8D59-C8CBF4B360DF}" destId="{7E84AAEF-DD08-4618-A71E-85AD564EC228}" srcOrd="0" destOrd="0" parTransId="{6E78911C-EF09-48CD-910C-28DF0D24F9BD}" sibTransId="{B7FCFA77-2442-4CEA-8383-74F982300226}"/>
    <dgm:cxn modelId="{DA2303C4-ACB0-4634-8BE8-8B99E888EE8C}" type="presParOf" srcId="{D270BDD2-1AFD-4C4C-B664-904307EACC9D}" destId="{AC9F0818-2D44-4968-A78B-45133C9A33C1}" srcOrd="0" destOrd="0" presId="urn:microsoft.com/office/officeart/2005/8/layout/arrow6"/>
    <dgm:cxn modelId="{945EB657-F579-415C-801F-6F04307B2D17}" type="presParOf" srcId="{D270BDD2-1AFD-4C4C-B664-904307EACC9D}" destId="{CDF35D1E-4EB8-454C-960F-7791841FC3DA}" srcOrd="1" destOrd="0" presId="urn:microsoft.com/office/officeart/2005/8/layout/arrow6"/>
    <dgm:cxn modelId="{930C868E-A934-4D4B-A429-97A3C954DFA8}" type="presParOf" srcId="{D270BDD2-1AFD-4C4C-B664-904307EACC9D}" destId="{28742BC7-C06F-4B43-8C11-D7D8C2CCA16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F0818-2D44-4968-A78B-45133C9A33C1}">
      <dsp:nvSpPr>
        <dsp:cNvPr id="0" name=""/>
        <dsp:cNvSpPr/>
      </dsp:nvSpPr>
      <dsp:spPr>
        <a:xfrm>
          <a:off x="790269" y="0"/>
          <a:ext cx="6300700" cy="2520280"/>
        </a:xfrm>
        <a:prstGeom prst="leftRightRibb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shade val="5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shade val="5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F35D1E-4EB8-454C-960F-7791841FC3DA}">
      <dsp:nvSpPr>
        <dsp:cNvPr id="0" name=""/>
        <dsp:cNvSpPr/>
      </dsp:nvSpPr>
      <dsp:spPr>
        <a:xfrm>
          <a:off x="1728194" y="441048"/>
          <a:ext cx="2331254" cy="1234937"/>
        </a:xfrm>
        <a:prstGeom prst="rect">
          <a:avLst/>
        </a:prstGeom>
        <a:noFill/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Пассивные:</a:t>
          </a:r>
          <a:endParaRPr lang="ru-RU" sz="3200" kern="1200" dirty="0"/>
        </a:p>
      </dsp:txBody>
      <dsp:txXfrm>
        <a:off x="1728194" y="441048"/>
        <a:ext cx="2331254" cy="1234937"/>
      </dsp:txXfrm>
    </dsp:sp>
    <dsp:sp modelId="{28742BC7-C06F-4B43-8C11-D7D8C2CCA160}">
      <dsp:nvSpPr>
        <dsp:cNvPr id="0" name=""/>
        <dsp:cNvSpPr/>
      </dsp:nvSpPr>
      <dsp:spPr>
        <a:xfrm>
          <a:off x="4248472" y="844293"/>
          <a:ext cx="2457273" cy="1234937"/>
        </a:xfrm>
        <a:prstGeom prst="rect">
          <a:avLst/>
        </a:prstGeom>
        <a:noFill/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Активные:</a:t>
          </a:r>
          <a:endParaRPr lang="ru-RU" sz="3200" kern="1200" dirty="0"/>
        </a:p>
      </dsp:txBody>
      <dsp:txXfrm>
        <a:off x="4248472" y="844293"/>
        <a:ext cx="2457273" cy="1234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D6F68-750C-418E-83CB-3D980C9A1A77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F407-78A9-4697-BA04-89DD1586C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3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6F407-78A9-4697-BA04-89DD1586C47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46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26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5DF594-33D0-4D4A-9407-C3678E8213E9}" type="datetimeFigureOut">
              <a:rPr lang="ru-RU" smtClean="0"/>
              <a:pPr/>
              <a:t>16.12.2024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CC4C46-9629-4CC4-AD18-A54AA8025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circl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A%D0%BE%D0%BD%D0%BA%D1%83%D1%80%D1%8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404664"/>
            <a:ext cx="6476256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ГБОУ РШИ с</a:t>
            </a:r>
            <a:r>
              <a:rPr lang="ru-RU" sz="2000" dirty="0" smtClean="0">
                <a:solidFill>
                  <a:srgbClr val="002060"/>
                </a:solidFill>
              </a:rPr>
              <a:t>. Камышла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340768"/>
            <a:ext cx="6768752" cy="20882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99"/>
                </a:solidFill>
              </a:rPr>
              <a:t>Конкурс </a:t>
            </a:r>
            <a:r>
              <a:rPr lang="ru-RU" sz="3200" dirty="0">
                <a:solidFill>
                  <a:srgbClr val="000099"/>
                </a:solidFill>
              </a:rPr>
              <a:t>как форма </a:t>
            </a:r>
            <a:r>
              <a:rPr lang="ru-RU" sz="3200" dirty="0" err="1">
                <a:solidFill>
                  <a:srgbClr val="000099"/>
                </a:solidFill>
              </a:rPr>
              <a:t>профориентационной</a:t>
            </a:r>
            <a:r>
              <a:rPr lang="ru-RU" sz="3200" dirty="0">
                <a:solidFill>
                  <a:srgbClr val="000099"/>
                </a:solidFill>
              </a:rPr>
              <a:t> работы </a:t>
            </a:r>
            <a:r>
              <a:rPr lang="ru-RU" sz="3200" dirty="0" smtClean="0">
                <a:solidFill>
                  <a:srgbClr val="000099"/>
                </a:solidFill>
              </a:rPr>
              <a:t>  с </a:t>
            </a:r>
            <a:r>
              <a:rPr lang="ru-RU" sz="3200" dirty="0">
                <a:solidFill>
                  <a:srgbClr val="000099"/>
                </a:solidFill>
              </a:rPr>
              <a:t>обучающимися с </a:t>
            </a:r>
            <a:r>
              <a:rPr lang="ru-RU" sz="3200" dirty="0" smtClean="0">
                <a:solidFill>
                  <a:srgbClr val="000099"/>
                </a:solidFill>
              </a:rPr>
              <a:t>ОВЗ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4402093"/>
            <a:ext cx="3022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Учитель </a:t>
            </a:r>
            <a:r>
              <a:rPr lang="ru-RU" sz="1600" dirty="0" smtClean="0">
                <a:solidFill>
                  <a:srgbClr val="002060"/>
                </a:solidFill>
              </a:rPr>
              <a:t>ОСЖ </a:t>
            </a:r>
            <a:r>
              <a:rPr lang="ru-RU" sz="1600" dirty="0" smtClean="0">
                <a:solidFill>
                  <a:srgbClr val="002060"/>
                </a:solidFill>
              </a:rPr>
              <a:t>высшей 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квалификационной категории</a:t>
            </a:r>
          </a:p>
          <a:p>
            <a:r>
              <a:rPr lang="ru-RU" sz="1600" dirty="0" smtClean="0">
                <a:solidFill>
                  <a:srgbClr val="002060"/>
                </a:solidFill>
              </a:rPr>
              <a:t>Хайруллина М.Г.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Win 7\Desktop\личные\IMG_20210210_165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13028"/>
            <a:ext cx="5146208" cy="257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52452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 7\Desktop\абилимпи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7" y="103615"/>
            <a:ext cx="8220075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776" y="3691508"/>
            <a:ext cx="8148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Чемпионат проводится  с целью формирования позитивных установок </a:t>
            </a:r>
            <a:r>
              <a:rPr lang="ru-RU" dirty="0"/>
              <a:t>к труду, активизации интереса к миру профессий, формирования  предпосылок  </a:t>
            </a:r>
            <a:r>
              <a:rPr lang="ru-RU" dirty="0" err="1"/>
              <a:t>метанавыков</a:t>
            </a:r>
            <a:r>
              <a:rPr lang="ru-RU" dirty="0"/>
              <a:t>  у  обучающихся </a:t>
            </a:r>
            <a:r>
              <a:rPr lang="ru-RU" dirty="0" smtClean="0"/>
              <a:t>образовательных </a:t>
            </a:r>
            <a:r>
              <a:rPr lang="ru-RU" dirty="0"/>
              <a:t>организаций Самарской области с ограниченными возможностями </a:t>
            </a:r>
            <a:r>
              <a:rPr lang="ru-RU" dirty="0" smtClean="0"/>
              <a:t>здоровья. </a:t>
            </a:r>
            <a:r>
              <a:rPr lang="ru-RU" dirty="0" smtClean="0"/>
              <a:t>Соревнования </a:t>
            </a:r>
            <a:r>
              <a:rPr lang="ru-RU" dirty="0"/>
              <a:t>для «школьников», которые проводятся по технологии профессиональных проб, предусматривают выполнение заданий по перечню компетенций, демонстрируют определенный навык, умение, мастерство участника.</a:t>
            </a:r>
          </a:p>
        </p:txBody>
      </p:sp>
    </p:spTree>
    <p:extLst>
      <p:ext uri="{BB962C8B-B14F-4D97-AF65-F5344CB8AC3E}">
        <p14:creationId xmlns:p14="http://schemas.microsoft.com/office/powerpoint/2010/main" val="358312681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51520" y="836712"/>
            <a:ext cx="8496944" cy="50130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Целенаправленная </a:t>
            </a:r>
            <a:r>
              <a:rPr lang="ru-RU" b="1" dirty="0">
                <a:solidFill>
                  <a:srgbClr val="000099"/>
                </a:solidFill>
              </a:rPr>
              <a:t>деятельность  </a:t>
            </a:r>
            <a:r>
              <a:rPr lang="ru-RU" b="1" dirty="0" err="1">
                <a:solidFill>
                  <a:srgbClr val="000099"/>
                </a:solidFill>
              </a:rPr>
              <a:t>профориентационной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smtClean="0">
                <a:solidFill>
                  <a:srgbClr val="000099"/>
                </a:solidFill>
              </a:rPr>
              <a:t>работы, </a:t>
            </a:r>
            <a:r>
              <a:rPr lang="ru-RU" b="1" dirty="0">
                <a:solidFill>
                  <a:srgbClr val="000099"/>
                </a:solidFill>
              </a:rPr>
              <a:t>включающая в себя методические, организационные и практически - ориентированные </a:t>
            </a:r>
            <a:r>
              <a:rPr lang="ru-RU" b="1" dirty="0" smtClean="0">
                <a:solidFill>
                  <a:srgbClr val="000099"/>
                </a:solidFill>
              </a:rPr>
              <a:t>мероприятия, </a:t>
            </a:r>
            <a:r>
              <a:rPr lang="ru-RU" b="1" dirty="0">
                <a:solidFill>
                  <a:srgbClr val="000099"/>
                </a:solidFill>
              </a:rPr>
              <a:t>оказывает  положительное влияние:</a:t>
            </a:r>
          </a:p>
          <a:p>
            <a:pPr algn="ctr">
              <a:buNone/>
            </a:pPr>
            <a:r>
              <a:rPr lang="ru-RU" b="1" dirty="0">
                <a:solidFill>
                  <a:srgbClr val="000099"/>
                </a:solidFill>
              </a:rPr>
              <a:t>- на формирование профессионального самоопределения подростков с интеллектуальной недостаточностью; </a:t>
            </a:r>
          </a:p>
          <a:p>
            <a:pPr algn="ctr">
              <a:buNone/>
            </a:pPr>
            <a:r>
              <a:rPr lang="ru-RU" b="1" dirty="0">
                <a:solidFill>
                  <a:srgbClr val="000099"/>
                </a:solidFill>
              </a:rPr>
              <a:t>- способствует социально – трудовой адаптации детей с ОВЗ (интеллектуальной недостаточностью), их личностному росту.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профориентационной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1776" y="5279464"/>
            <a:ext cx="81480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По результатам мониторинга </a:t>
            </a:r>
            <a:endParaRPr lang="ru-RU" sz="2000" b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2019 году – из 15 выпускников 20% выбрали профессию повара, </a:t>
            </a:r>
            <a:r>
              <a:rPr lang="ru-RU" sz="2000" dirty="0" smtClean="0"/>
              <a:t>в </a:t>
            </a:r>
            <a:r>
              <a:rPr lang="ru-RU" sz="2000" dirty="0"/>
              <a:t>2021 году – из 12  </a:t>
            </a:r>
            <a:r>
              <a:rPr lang="ru-RU" sz="2000" dirty="0" smtClean="0"/>
              <a:t>воспитанников - </a:t>
            </a:r>
            <a:r>
              <a:rPr lang="ru-RU" sz="2000" dirty="0"/>
              <a:t>42%, в </a:t>
            </a:r>
            <a:r>
              <a:rPr lang="ru-RU" sz="2000" dirty="0" smtClean="0"/>
              <a:t>2023 </a:t>
            </a:r>
            <a:r>
              <a:rPr lang="ru-RU" sz="2000" dirty="0"/>
              <a:t>году – </a:t>
            </a:r>
            <a:r>
              <a:rPr lang="ru-RU" sz="2000" dirty="0" smtClean="0"/>
              <a:t>50%</a:t>
            </a:r>
            <a:endParaRPr lang="ru-RU" sz="2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892480" cy="547260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Профессиональное ориентирование детей с ОВЗ необходимо осуществлять комплексно, вовлекая в этот процесс различных специалистов и родителей.</a:t>
            </a:r>
          </a:p>
          <a:p>
            <a:pPr algn="ctr"/>
            <a:r>
              <a:rPr lang="ru-RU" dirty="0" smtClean="0"/>
              <a:t>Методический инструментарий для определения типологических особенностей личности, выбирающей профессию, должен быть адаптирован к возможностям подростка с ОВЗ.</a:t>
            </a:r>
          </a:p>
          <a:p>
            <a:pPr algn="ctr"/>
            <a:r>
              <a:rPr lang="ru-RU" dirty="0" smtClean="0"/>
              <a:t>Необходимо на протяжении всего периода профориентации корректировать профессиональные планы подростков с ОВЗ в соответствии с их возможностями.</a:t>
            </a:r>
          </a:p>
          <a:p>
            <a:pPr algn="ctr"/>
            <a:r>
              <a:rPr lang="ru-RU" dirty="0" smtClean="0"/>
              <a:t>В рамках корректировки профессиональных планов целесообразно проводить психолого-педагогическую работу по воспитанию качеств, необходимых для овладения той или иной </a:t>
            </a:r>
            <a:r>
              <a:rPr lang="ru-RU" dirty="0" smtClean="0"/>
              <a:t>профессией, в том числе вовлекая к участию в конкурсах. 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579086"/>
            <a:ext cx="5278572" cy="450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72470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48680"/>
            <a:ext cx="5829632" cy="1371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«</a:t>
            </a:r>
            <a:r>
              <a:rPr lang="ru-RU" i="1" dirty="0" smtClean="0"/>
              <a:t>Когда человек не знает,</a:t>
            </a:r>
          </a:p>
          <a:p>
            <a:pPr algn="r"/>
            <a:r>
              <a:rPr lang="ru-RU" i="1" dirty="0"/>
              <a:t>к</a:t>
            </a:r>
            <a:r>
              <a:rPr lang="ru-RU" i="1" dirty="0" smtClean="0"/>
              <a:t> какой пристани он держит путь,</a:t>
            </a:r>
          </a:p>
          <a:p>
            <a:pPr algn="r"/>
            <a:r>
              <a:rPr lang="ru-RU" i="1" dirty="0"/>
              <a:t>д</a:t>
            </a:r>
            <a:r>
              <a:rPr lang="ru-RU" i="1" dirty="0" smtClean="0"/>
              <a:t>ля него  ни один ветер не будет попутным»</a:t>
            </a:r>
          </a:p>
          <a:p>
            <a:pPr algn="r"/>
            <a:r>
              <a:rPr lang="ru-RU" i="1" dirty="0" smtClean="0"/>
              <a:t>Сенека</a:t>
            </a:r>
          </a:p>
          <a:p>
            <a:pPr algn="r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59"/>
            <a:ext cx="4464496" cy="297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82960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381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Актуальность профессионального самоопределения школьников: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640960" cy="5256584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Необходимость реализации ФГОС, одна из стратегических целей которого является</a:t>
            </a:r>
            <a:r>
              <a:rPr lang="ru-RU" sz="2800" b="1" dirty="0" smtClean="0"/>
              <a:t> </a:t>
            </a:r>
            <a:r>
              <a:rPr lang="ru-RU" sz="2800" dirty="0" smtClean="0"/>
              <a:t>готовность выпускника школы к выбору профессии и построение личной профессиональной перспективы и планов.</a:t>
            </a:r>
          </a:p>
          <a:p>
            <a:r>
              <a:rPr lang="ru-RU" sz="2800" dirty="0" smtClean="0"/>
              <a:t>2. Отсутствие системы развития персонала предприятий, утрата прежних связей между профессиональным образованием и профессиональным трудом.</a:t>
            </a:r>
          </a:p>
          <a:p>
            <a:r>
              <a:rPr lang="ru-RU" sz="2800" dirty="0" smtClean="0"/>
              <a:t>3. Учет запросов рынка труда, требований профессии к индивидуальным особенностям человека.</a:t>
            </a:r>
            <a:endParaRPr lang="ru-RU" sz="28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000354"/>
              </p:ext>
            </p:extLst>
          </p:nvPr>
        </p:nvGraphicFramePr>
        <p:xfrm>
          <a:off x="251520" y="1196752"/>
          <a:ext cx="8496944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Формы </a:t>
            </a:r>
            <a:r>
              <a:rPr lang="ru-RU" b="1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b="1" dirty="0" smtClean="0">
                <a:solidFill>
                  <a:schemeClr val="tx1"/>
                </a:solidFill>
              </a:rPr>
              <a:t> работы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4077072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классные часы, беседы, стенды о профессиях;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осещение школьниками предприятий, учреждений;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риглашение профессионалов на встречи.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4221088"/>
            <a:ext cx="3880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</a:t>
            </a:r>
            <a:r>
              <a:rPr lang="ru-RU" dirty="0" smtClean="0"/>
              <a:t>астер – классы и </a:t>
            </a:r>
            <a:r>
              <a:rPr lang="ru-RU" dirty="0" err="1" smtClean="0"/>
              <a:t>квест</a:t>
            </a:r>
            <a:r>
              <a:rPr lang="ru-RU" dirty="0"/>
              <a:t> </a:t>
            </a:r>
            <a:r>
              <a:rPr lang="ru-RU" dirty="0" smtClean="0"/>
              <a:t>– игры;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дни открытых дверей;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рофессиональные пробы: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роекты, олимпиады, фестивали;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</a:t>
            </a:r>
            <a:r>
              <a:rPr lang="ru-RU" dirty="0" smtClean="0"/>
              <a:t>онкурсы профессионального </a:t>
            </a:r>
          </a:p>
          <a:p>
            <a:r>
              <a:rPr lang="ru-RU" dirty="0"/>
              <a:t>м</a:t>
            </a:r>
            <a:r>
              <a:rPr lang="ru-RU" dirty="0" smtClean="0"/>
              <a:t>астерства.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31342"/>
            <a:ext cx="7467600" cy="986296"/>
          </a:xfrm>
          <a:prstGeom prst="rect">
            <a:avLst/>
          </a:prstGeom>
        </p:spPr>
        <p:txBody>
          <a:bodyPr vert="horz" wrap="square" lIns="0" tIns="77597" rIns="0" bIns="0" rtlCol="0">
            <a:spAutoFit/>
          </a:bodyPr>
          <a:lstStyle/>
          <a:p>
            <a:pPr marL="2131060" algn="ctr">
              <a:spcBef>
                <a:spcPts val="95"/>
              </a:spcBef>
            </a:pPr>
            <a:r>
              <a:rPr lang="vi-VN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</a:t>
            </a:r>
            <a:r>
              <a:rPr lang="vi-VN" sz="2700" b="1" dirty="0">
                <a:solidFill>
                  <a:schemeClr val="tx1"/>
                </a:solidFill>
              </a:rPr>
              <a:t/>
            </a:r>
            <a:br>
              <a:rPr lang="vi-VN" sz="2700" b="1" dirty="0">
                <a:solidFill>
                  <a:schemeClr val="tx1"/>
                </a:solidFill>
              </a:rPr>
            </a:br>
            <a:endParaRPr sz="2700" b="1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9552" y="1724046"/>
            <a:ext cx="8060531" cy="39491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200">
              <a:lnSpc>
                <a:spcPts val="3360"/>
              </a:lnSpc>
              <a:spcBef>
                <a:spcPts val="85"/>
              </a:spcBef>
              <a:buFont typeface="Wingdings" pitchFamily="2" charset="2"/>
              <a:buChar char="v"/>
              <a:tabLst>
                <a:tab pos="2455545" algn="l"/>
                <a:tab pos="4107815" algn="l"/>
                <a:tab pos="5248275" algn="l"/>
                <a:tab pos="6874509" algn="l"/>
                <a:tab pos="8707755" algn="l"/>
                <a:tab pos="9218295" algn="l"/>
                <a:tab pos="10247630" algn="l"/>
              </a:tabLst>
            </a:pPr>
            <a:r>
              <a:rPr sz="2800" dirty="0" err="1"/>
              <a:t>Соревнование</a:t>
            </a:r>
            <a:r>
              <a:rPr sz="2800" dirty="0"/>
              <a:t>,</a:t>
            </a:r>
            <a:r>
              <a:rPr lang="ru-RU" sz="2800" dirty="0"/>
              <a:t> </a:t>
            </a:r>
            <a:r>
              <a:rPr sz="2800" dirty="0" err="1"/>
              <a:t>имеющее</a:t>
            </a:r>
            <a:r>
              <a:rPr lang="ru-RU" sz="2800" dirty="0"/>
              <a:t> </a:t>
            </a:r>
            <a:r>
              <a:rPr lang="ru-RU" sz="2800" dirty="0"/>
              <a:t> </a:t>
            </a:r>
            <a:r>
              <a:rPr sz="2800" dirty="0" err="1"/>
              <a:t>целью</a:t>
            </a:r>
            <a:r>
              <a:rPr lang="ru-RU" sz="2800" dirty="0"/>
              <a:t>  в</a:t>
            </a:r>
            <a:r>
              <a:rPr sz="2800" dirty="0" err="1"/>
              <a:t>ыделить</a:t>
            </a:r>
            <a:r>
              <a:rPr lang="ru-RU" sz="2800" dirty="0"/>
              <a:t> </a:t>
            </a:r>
            <a:r>
              <a:rPr sz="2800" dirty="0" err="1"/>
              <a:t>наилучших</a:t>
            </a:r>
            <a:r>
              <a:rPr lang="ru-RU" sz="2800" dirty="0"/>
              <a:t> </a:t>
            </a:r>
            <a:r>
              <a:rPr sz="2800" dirty="0" err="1"/>
              <a:t>из</a:t>
            </a:r>
            <a:r>
              <a:rPr lang="ru-RU" sz="2800" dirty="0"/>
              <a:t>  </a:t>
            </a:r>
            <a:r>
              <a:rPr sz="2800" dirty="0" err="1"/>
              <a:t>числа</a:t>
            </a:r>
            <a:r>
              <a:rPr lang="ru-RU" sz="2800" dirty="0"/>
              <a:t> </a:t>
            </a:r>
            <a:r>
              <a:rPr sz="2800" dirty="0" err="1"/>
              <a:t>его</a:t>
            </a:r>
            <a:r>
              <a:rPr sz="2800" dirty="0"/>
              <a:t> </a:t>
            </a:r>
            <a:r>
              <a:rPr sz="2800" dirty="0" err="1"/>
              <a:t>участников</a:t>
            </a:r>
            <a:r>
              <a:rPr sz="2800" dirty="0" smtClean="0"/>
              <a:t>.</a:t>
            </a:r>
            <a:endParaRPr lang="ru-RU" sz="2800" dirty="0" smtClean="0"/>
          </a:p>
          <a:p>
            <a:pPr marL="469900" marR="5080" indent="-457200">
              <a:lnSpc>
                <a:spcPts val="3360"/>
              </a:lnSpc>
              <a:spcBef>
                <a:spcPts val="85"/>
              </a:spcBef>
              <a:buFont typeface="Wingdings" pitchFamily="2" charset="2"/>
              <a:buChar char="v"/>
              <a:tabLst>
                <a:tab pos="2455545" algn="l"/>
                <a:tab pos="4107815" algn="l"/>
                <a:tab pos="5248275" algn="l"/>
                <a:tab pos="6874509" algn="l"/>
                <a:tab pos="8707755" algn="l"/>
                <a:tab pos="9218295" algn="l"/>
                <a:tab pos="10247630" algn="l"/>
              </a:tabLst>
            </a:pPr>
            <a:endParaRPr sz="2800" dirty="0"/>
          </a:p>
          <a:p>
            <a:pPr marL="469900" marR="5715" indent="-457200">
              <a:lnSpc>
                <a:spcPts val="3360"/>
              </a:lnSpc>
              <a:spcBef>
                <a:spcPts val="5"/>
              </a:spcBef>
              <a:buFont typeface="Wingdings" pitchFamily="2" charset="2"/>
              <a:buChar char="v"/>
              <a:tabLst>
                <a:tab pos="1405255" algn="l"/>
                <a:tab pos="1854835" algn="l"/>
                <a:tab pos="4222115" algn="l"/>
                <a:tab pos="6674484" algn="l"/>
                <a:tab pos="8531225" algn="l"/>
                <a:tab pos="9225915" algn="l"/>
                <a:tab pos="9525000" algn="l"/>
              </a:tabLst>
            </a:pPr>
            <a:r>
              <a:rPr sz="2800" dirty="0" err="1"/>
              <a:t>соревнование</a:t>
            </a:r>
            <a:r>
              <a:rPr sz="2800" dirty="0"/>
              <a:t>,</a:t>
            </a:r>
            <a:r>
              <a:rPr lang="ru-RU" sz="2800" dirty="0"/>
              <a:t> </a:t>
            </a:r>
            <a:r>
              <a:rPr sz="2800" dirty="0" err="1"/>
              <a:t>соискательство</a:t>
            </a:r>
            <a:r>
              <a:rPr lang="ru-RU" sz="2800" dirty="0"/>
              <a:t>  н</a:t>
            </a:r>
            <a:r>
              <a:rPr sz="2800" dirty="0" err="1"/>
              <a:t>ескольких</a:t>
            </a:r>
            <a:r>
              <a:rPr lang="ru-RU" sz="2800" dirty="0"/>
              <a:t> </a:t>
            </a:r>
            <a:r>
              <a:rPr sz="2800" dirty="0" err="1"/>
              <a:t>лиц</a:t>
            </a:r>
            <a:r>
              <a:rPr lang="ru-RU" sz="2800" dirty="0"/>
              <a:t> </a:t>
            </a:r>
            <a:r>
              <a:rPr sz="2800" dirty="0" err="1"/>
              <a:t>области</a:t>
            </a:r>
            <a:r>
              <a:rPr sz="2800" dirty="0"/>
              <a:t> </a:t>
            </a:r>
            <a:r>
              <a:rPr sz="2800" dirty="0"/>
              <a:t>искусства, наук и прочего, с целью выделить </a:t>
            </a:r>
            <a:r>
              <a:rPr sz="2800" dirty="0" err="1"/>
              <a:t>наиболее</a:t>
            </a:r>
            <a:r>
              <a:rPr sz="2800" dirty="0"/>
              <a:t> </a:t>
            </a:r>
            <a:r>
              <a:rPr sz="2800" dirty="0" err="1"/>
              <a:t>выдающегося</a:t>
            </a:r>
            <a:r>
              <a:rPr lang="ru-RU" sz="2800" dirty="0"/>
              <a:t>  </a:t>
            </a:r>
            <a:r>
              <a:rPr sz="2800" dirty="0" err="1"/>
              <a:t>конкурсанта-претендента</a:t>
            </a:r>
            <a:r>
              <a:rPr lang="ru-RU" sz="2800" dirty="0"/>
              <a:t> </a:t>
            </a:r>
            <a:r>
              <a:rPr sz="2800" dirty="0" err="1"/>
              <a:t>на</a:t>
            </a:r>
            <a:r>
              <a:rPr lang="ru-RU" sz="2800" dirty="0"/>
              <a:t> </a:t>
            </a:r>
            <a:r>
              <a:rPr sz="2800" dirty="0" err="1"/>
              <a:t>победу</a:t>
            </a:r>
            <a:r>
              <a:rPr sz="2800" dirty="0"/>
              <a:t>.	</a:t>
            </a:r>
            <a:endParaRPr lang="ru-RU" sz="2800" dirty="0"/>
          </a:p>
          <a:p>
            <a:pPr marL="12700" marR="5715" algn="r">
              <a:lnSpc>
                <a:spcPts val="3360"/>
              </a:lnSpc>
              <a:tabLst>
                <a:tab pos="4137025" algn="l"/>
                <a:tab pos="4709795" algn="l"/>
                <a:tab pos="6107430" algn="l"/>
                <a:tab pos="7555865" algn="l"/>
                <a:tab pos="8753475" algn="l"/>
                <a:tab pos="10563225" algn="l"/>
              </a:tabLst>
            </a:pPr>
            <a:r>
              <a:rPr sz="2800" dirty="0" smtClean="0"/>
              <a:t> </a:t>
            </a:r>
            <a:endParaRPr lang="ru-RU" sz="2800" dirty="0" smtClean="0"/>
          </a:p>
          <a:p>
            <a:pPr marL="12700" marR="5715" algn="r">
              <a:lnSpc>
                <a:spcPts val="3360"/>
              </a:lnSpc>
              <a:tabLst>
                <a:tab pos="4137025" algn="l"/>
                <a:tab pos="4709795" algn="l"/>
                <a:tab pos="6107430" algn="l"/>
                <a:tab pos="7555865" algn="l"/>
                <a:tab pos="8753475" algn="l"/>
                <a:tab pos="10563225" algn="l"/>
              </a:tabLst>
            </a:pPr>
            <a:r>
              <a:rPr sz="2800" dirty="0" err="1" smtClean="0">
                <a:hlinkClick r:id="rId2"/>
              </a:rPr>
              <a:t>Википедия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742409338"/>
      </p:ext>
    </p:extLst>
  </p:cSld>
  <p:clrMapOvr>
    <a:masterClrMapping/>
  </p:clrMapOvr>
  <p:transition spd="med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244827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Конкурсов: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267744" y="116632"/>
            <a:ext cx="6480720" cy="12527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Формирование позитивного имиджа рабочих профессий, специальностей через выявление, поддержку и поощрение обучающихся с ОВЗ.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4249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800" dirty="0" smtClean="0"/>
              <a:t>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Проверка способности обучающихся с ОВЗ к самостоятельной  </a:t>
            </a:r>
          </a:p>
          <a:p>
            <a:r>
              <a:rPr lang="ru-RU" sz="2000" dirty="0" smtClean="0"/>
              <a:t>профессиональной деятельности, развитие профессионального мышления.</a:t>
            </a:r>
          </a:p>
          <a:p>
            <a:r>
              <a:rPr lang="ru-RU" sz="2000" dirty="0" smtClean="0"/>
              <a:t>2. Формирование позитивного общественного представления об обучающихся с ОВЗ, толерантного отношения к лицам данной категории со стороны потенциальных работодателей и общества в целом.</a:t>
            </a:r>
          </a:p>
          <a:p>
            <a:r>
              <a:rPr lang="ru-RU" sz="2000" dirty="0" smtClean="0"/>
              <a:t>3. Разработка и внедрение эффективных форм и методов обучения обучающихся с ОВЗ, способствующих формированию профессиональных компетенций, востребованных на рынке труда.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9067" y="4962078"/>
            <a:ext cx="8549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результат:  </a:t>
            </a:r>
            <a:r>
              <a:rPr lang="ru-RU" dirty="0" smtClean="0"/>
              <a:t>повышение качества </a:t>
            </a:r>
            <a:r>
              <a:rPr lang="ru-RU" dirty="0" err="1" smtClean="0"/>
              <a:t>профориентационной</a:t>
            </a:r>
            <a:r>
              <a:rPr lang="ru-RU" dirty="0" smtClean="0"/>
              <a:t> работы </a:t>
            </a:r>
          </a:p>
          <a:p>
            <a:r>
              <a:rPr lang="ru-RU" dirty="0"/>
              <a:t>с</a:t>
            </a:r>
            <a:r>
              <a:rPr lang="ru-RU" dirty="0" smtClean="0"/>
              <a:t>реди обучающихся с ОВЗ и привлечение внимания потенциальных</a:t>
            </a:r>
          </a:p>
          <a:p>
            <a:r>
              <a:rPr lang="ru-RU" dirty="0" smtClean="0"/>
              <a:t> работодателей  к специалистам, имеющих ограничения жизнедеятельности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525490"/>
      </p:ext>
    </p:extLst>
  </p:cSld>
  <p:clrMapOvr>
    <a:masterClrMapping/>
  </p:clrMapOvr>
  <p:transition spd="med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519683"/>
            <a:ext cx="6124146" cy="60056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83448" y="2884845"/>
            <a:ext cx="2448273" cy="96051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indent="629285">
              <a:lnSpc>
                <a:spcPts val="3520"/>
              </a:lnSpc>
              <a:spcBef>
                <a:spcPts val="490"/>
              </a:spcBef>
            </a:pPr>
            <a:r>
              <a:rPr sz="32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ПРОФ- 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ОРИЕНТАЦИЯ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19872" y="877569"/>
            <a:ext cx="1656184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65"/>
              </a:lnSpc>
              <a:spcBef>
                <a:spcPts val="100"/>
              </a:spcBef>
            </a:pPr>
            <a:r>
              <a:rPr lang="ru-RU" sz="1800" spc="-10" dirty="0" smtClean="0">
                <a:latin typeface="Calibri"/>
                <a:cs typeface="Calibri"/>
              </a:rPr>
              <a:t>«</a:t>
            </a:r>
            <a:r>
              <a:rPr lang="ru-RU" sz="1800" spc="-10" dirty="0" err="1" smtClean="0">
                <a:latin typeface="Calibri"/>
                <a:cs typeface="Calibri"/>
              </a:rPr>
              <a:t>Абилимпикс</a:t>
            </a:r>
            <a:r>
              <a:rPr lang="ru-RU" sz="1800" spc="-10" dirty="0" smtClean="0">
                <a:latin typeface="Calibri"/>
                <a:cs typeface="Calibri"/>
              </a:rPr>
              <a:t>»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1554" y="2967561"/>
            <a:ext cx="1250725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065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Конкурс</a:t>
            </a:r>
            <a:endParaRPr sz="1800" dirty="0">
              <a:latin typeface="Calibri"/>
              <a:cs typeface="Calibri"/>
            </a:endParaRPr>
          </a:p>
          <a:p>
            <a:pPr marL="3175" algn="ctr">
              <a:lnSpc>
                <a:spcPts val="1975"/>
              </a:lnSpc>
            </a:pPr>
            <a:r>
              <a:rPr lang="ru-RU" sz="1800" spc="-10" dirty="0" smtClean="0">
                <a:latin typeface="Calibri"/>
                <a:cs typeface="Calibri"/>
              </a:rPr>
              <a:t>«Лучший по профессии»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9940" y="5013176"/>
            <a:ext cx="1296246" cy="106695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50190" marR="5080" indent="-238125">
              <a:lnSpc>
                <a:spcPts val="1970"/>
              </a:lnSpc>
              <a:spcBef>
                <a:spcPts val="320"/>
              </a:spcBef>
            </a:pPr>
            <a:r>
              <a:rPr lang="ru-RU" sz="1800" dirty="0" smtClean="0">
                <a:latin typeface="Calibri"/>
                <a:cs typeface="Calibri"/>
              </a:rPr>
              <a:t>КВН- конкурс важных навыков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3251" y="2995625"/>
            <a:ext cx="1067753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lang="ru-RU" sz="1800" spc="-10" dirty="0" smtClean="0">
                <a:latin typeface="Calibri"/>
                <a:cs typeface="Calibri"/>
              </a:rPr>
              <a:t>Конкурс Юных кулинаров -РПП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1027" name="Picture 3" descr="C:\Users\Win 7\Desktop\конкурсы 22-23\есть такая проф-23\К.Валентин-ГКОУ с.Камышла_фото_Профориентац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27" y="112986"/>
            <a:ext cx="2237402" cy="26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531720" y="4509120"/>
            <a:ext cx="2208632" cy="136815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«Знаю,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умею</a:t>
            </a:r>
            <a:r>
              <a:rPr lang="ru-RU" dirty="0" smtClean="0">
                <a:solidFill>
                  <a:schemeClr val="tx1"/>
                </a:solidFill>
              </a:rPr>
              <a:t>, делаю»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043608" y="4531764"/>
            <a:ext cx="2039840" cy="120149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«Самарское кольцо»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43608" y="1268760"/>
            <a:ext cx="1944216" cy="115212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Проекты «Есть такая профессия»</a:t>
            </a:r>
          </a:p>
        </p:txBody>
      </p:sp>
    </p:spTree>
    <p:extLst>
      <p:ext uri="{BB962C8B-B14F-4D97-AF65-F5344CB8AC3E}">
        <p14:creationId xmlns:p14="http://schemas.microsoft.com/office/powerpoint/2010/main" val="3462020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76237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8768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85482"/>
            <a:ext cx="270624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2924944"/>
            <a:ext cx="3168353" cy="358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78205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27" y="1400874"/>
            <a:ext cx="3643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«Швейное дело и технология моды»</a:t>
            </a:r>
          </a:p>
          <a:p>
            <a:r>
              <a:rPr lang="ru-RU" dirty="0" smtClean="0"/>
              <a:t>2. </a:t>
            </a:r>
            <a:r>
              <a:rPr lang="ru-RU" dirty="0"/>
              <a:t>«Подготовка младшего обслуживающего персонала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3. «Столярное дело»</a:t>
            </a:r>
          </a:p>
          <a:p>
            <a:r>
              <a:rPr lang="ru-RU" dirty="0"/>
              <a:t>4. «Цветоводство и декоративное садоводство»;</a:t>
            </a:r>
            <a:endParaRPr lang="ru-RU" dirty="0" smtClean="0"/>
          </a:p>
        </p:txBody>
      </p:sp>
      <p:pic>
        <p:nvPicPr>
          <p:cNvPr id="1027" name="Picture 3" descr="C:\Users\Win 7\Desktop\конкурс-форма профориент\113ш-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7" y="237772"/>
            <a:ext cx="4370980" cy="12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6421" y="33859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.«</a:t>
            </a:r>
            <a:r>
              <a:rPr lang="ru-RU" dirty="0"/>
              <a:t>Декоративно – прикладное искусство»</a:t>
            </a:r>
          </a:p>
          <a:p>
            <a:r>
              <a:rPr lang="ru-RU" dirty="0"/>
              <a:t>6</a:t>
            </a:r>
            <a:r>
              <a:rPr lang="ru-RU" dirty="0" smtClean="0"/>
              <a:t>.«</a:t>
            </a:r>
            <a:r>
              <a:rPr lang="ru-RU" dirty="0"/>
              <a:t>Кулинария»</a:t>
            </a:r>
          </a:p>
        </p:txBody>
      </p:sp>
      <p:pic>
        <p:nvPicPr>
          <p:cNvPr id="3077" name="Picture 5" descr="C:\Users\Win 7\Desktop\сам кольцо-хмг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35" y="4725144"/>
            <a:ext cx="3882041" cy="192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4947"/>
            <a:ext cx="1095949" cy="95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Win 7\Desktop\ш-и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98" y="1174213"/>
            <a:ext cx="4881833" cy="29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Win 7\Desktop\конкурсы 21\А.Степа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1" y="4342990"/>
            <a:ext cx="1712266" cy="23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конкурсы 21\Ш.Алин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570" y="4342991"/>
            <a:ext cx="1753150" cy="24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онкурсы 21\С.Татьяна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118" y="4342991"/>
            <a:ext cx="176026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8311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535</TotalTime>
  <Words>613</Words>
  <Application>Microsoft Office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ГБОУ РШИ с. Камышла </vt:lpstr>
      <vt:lpstr>Презентация PowerPoint</vt:lpstr>
      <vt:lpstr>Актуальность профессионального самоопределения школьников:</vt:lpstr>
      <vt:lpstr>Формы профориентационной работы </vt:lpstr>
      <vt:lpstr>Конкурс </vt:lpstr>
      <vt:lpstr>Цель Конкурсов: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индивидуальной профессиональной ориентации учащихся с ОВЗ</dc:title>
  <dc:creator>Светлана</dc:creator>
  <cp:lastModifiedBy>Win 7</cp:lastModifiedBy>
  <cp:revision>50</cp:revision>
  <dcterms:created xsi:type="dcterms:W3CDTF">2017-08-28T19:00:33Z</dcterms:created>
  <dcterms:modified xsi:type="dcterms:W3CDTF">2024-12-16T19:52:21Z</dcterms:modified>
</cp:coreProperties>
</file>