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11" r:id="rId3"/>
    <p:sldId id="272" r:id="rId4"/>
    <p:sldId id="313" r:id="rId5"/>
    <p:sldId id="318" r:id="rId6"/>
    <p:sldId id="292" r:id="rId7"/>
    <p:sldId id="302" r:id="rId8"/>
    <p:sldId id="319" r:id="rId9"/>
    <p:sldId id="320" r:id="rId10"/>
    <p:sldId id="324" r:id="rId11"/>
    <p:sldId id="321" r:id="rId12"/>
    <p:sldId id="323" r:id="rId13"/>
    <p:sldId id="322" r:id="rId14"/>
    <p:sldId id="316" r:id="rId15"/>
    <p:sldId id="325" r:id="rId16"/>
  </p:sldIdLst>
  <p:sldSz cx="9144000" cy="6858000" type="screen4x3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1C"/>
    <a:srgbClr val="360C2E"/>
    <a:srgbClr val="233B1D"/>
    <a:srgbClr val="0C140A"/>
    <a:srgbClr val="070262"/>
    <a:srgbClr val="567125"/>
    <a:srgbClr val="32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34AB8-E62D-4E63-BE24-8467BB3C7C88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313EBC5-9C17-4482-8E02-5368D7B6FD9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/>
            <a:t>Инвалиды детства -58 чел.</a:t>
          </a:r>
        </a:p>
      </dgm:t>
    </dgm:pt>
    <dgm:pt modelId="{BF71AFBF-8638-4BB5-8B5C-9548B0C1F4AB}" type="parTrans" cxnId="{A4580531-716C-4967-9332-0802C4D64FDA}">
      <dgm:prSet/>
      <dgm:spPr/>
      <dgm:t>
        <a:bodyPr/>
        <a:lstStyle/>
        <a:p>
          <a:endParaRPr lang="ru-RU"/>
        </a:p>
      </dgm:t>
    </dgm:pt>
    <dgm:pt modelId="{6DAAA930-EA9F-4416-A7BE-A8CA731F9C89}" type="sibTrans" cxnId="{A4580531-716C-4967-9332-0802C4D64FDA}">
      <dgm:prSet/>
      <dgm:spPr/>
      <dgm:t>
        <a:bodyPr/>
        <a:lstStyle/>
        <a:p>
          <a:endParaRPr lang="ru-RU"/>
        </a:p>
      </dgm:t>
    </dgm:pt>
    <dgm:pt modelId="{39CC4CC9-73F5-472C-98A1-05A05082D2DF}" type="pres">
      <dgm:prSet presAssocID="{01634AB8-E62D-4E63-BE24-8467BB3C7C88}" presName="diagram" presStyleCnt="0">
        <dgm:presLayoutVars>
          <dgm:dir/>
          <dgm:resizeHandles val="exact"/>
        </dgm:presLayoutVars>
      </dgm:prSet>
      <dgm:spPr/>
    </dgm:pt>
    <dgm:pt modelId="{5658E64C-27CA-4D11-B553-1CEDC1C10F50}" type="pres">
      <dgm:prSet presAssocID="{3313EBC5-9C17-4482-8E02-5368D7B6FD9F}" presName="node" presStyleLbl="node1" presStyleIdx="0" presStyleCnt="1" custScaleX="242654" custScaleY="43078" custLinFactY="84999" custLinFactNeighborX="-3281" custLinFactNeighborY="100000">
        <dgm:presLayoutVars>
          <dgm:bulletEnabled val="1"/>
        </dgm:presLayoutVars>
      </dgm:prSet>
      <dgm:spPr/>
    </dgm:pt>
  </dgm:ptLst>
  <dgm:cxnLst>
    <dgm:cxn modelId="{A4580531-716C-4967-9332-0802C4D64FDA}" srcId="{01634AB8-E62D-4E63-BE24-8467BB3C7C88}" destId="{3313EBC5-9C17-4482-8E02-5368D7B6FD9F}" srcOrd="0" destOrd="0" parTransId="{BF71AFBF-8638-4BB5-8B5C-9548B0C1F4AB}" sibTransId="{6DAAA930-EA9F-4416-A7BE-A8CA731F9C89}"/>
    <dgm:cxn modelId="{E7EACBB3-7DD7-429F-97DA-95E033EE12EC}" type="presOf" srcId="{01634AB8-E62D-4E63-BE24-8467BB3C7C88}" destId="{39CC4CC9-73F5-472C-98A1-05A05082D2DF}" srcOrd="0" destOrd="0" presId="urn:microsoft.com/office/officeart/2005/8/layout/default"/>
    <dgm:cxn modelId="{3704D4D7-1D2E-4990-B1B9-AB36A8071718}" type="presOf" srcId="{3313EBC5-9C17-4482-8E02-5368D7B6FD9F}" destId="{5658E64C-27CA-4D11-B553-1CEDC1C10F50}" srcOrd="0" destOrd="0" presId="urn:microsoft.com/office/officeart/2005/8/layout/default"/>
    <dgm:cxn modelId="{E1013BC0-C478-41C7-9772-28E9366EC50B}" type="presParOf" srcId="{39CC4CC9-73F5-472C-98A1-05A05082D2DF}" destId="{5658E64C-27CA-4D11-B553-1CEDC1C10F50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8E64C-27CA-4D11-B553-1CEDC1C10F50}">
      <dsp:nvSpPr>
        <dsp:cNvPr id="0" name=""/>
        <dsp:cNvSpPr/>
      </dsp:nvSpPr>
      <dsp:spPr>
        <a:xfrm>
          <a:off x="0" y="4476407"/>
          <a:ext cx="6648399" cy="708168"/>
        </a:xfrm>
        <a:prstGeom prst="rect">
          <a:avLst/>
        </a:prstGeom>
        <a:solidFill>
          <a:schemeClr val="accent3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Инвалиды детства -58 чел.</a:t>
          </a:r>
        </a:p>
      </dsp:txBody>
      <dsp:txXfrm>
        <a:off x="0" y="4476407"/>
        <a:ext cx="6648399" cy="708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844" cy="49315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873" y="0"/>
            <a:ext cx="2911843" cy="493157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A8FF004B-188F-4D71-AB64-23909AD33D8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355" y="4681021"/>
            <a:ext cx="5375590" cy="4435237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60458"/>
            <a:ext cx="2911844" cy="493156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873" y="9360458"/>
            <a:ext cx="2911843" cy="493156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61529A8E-75C1-430B-9B06-16E7BD6B3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9A8E-75C1-430B-9B06-16E7BD6B3E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B15A-9A3E-51B9-34ED-A7F03AC8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80A257-76B1-20F6-CFD1-7F861A83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99B6B93-3B14-A375-CAC8-98F1340FA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688AE9-ACAF-3E79-B867-5E1BB82D1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9A8E-75C1-430B-9B06-16E7BD6B3E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0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vu_gscou_internat_kmsh@63edu.ru" TargetMode="External"/><Relationship Id="rId4" Type="http://schemas.openxmlformats.org/officeDocument/2006/relationships/hyperlink" Target="https://kaminter.minobr63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6968" y="5320589"/>
            <a:ext cx="3393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233B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233B1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280" y="3931395"/>
            <a:ext cx="829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2589" y="476672"/>
            <a:ext cx="3925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F49C50-A5ED-0CEF-D56C-6E24B007DC53}"/>
              </a:ext>
            </a:extLst>
          </p:cNvPr>
          <p:cNvSpPr/>
          <p:nvPr/>
        </p:nvSpPr>
        <p:spPr>
          <a:xfrm>
            <a:off x="3717032" y="5847236"/>
            <a:ext cx="2151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 НОЯБРЯ 2024 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28256-9EC3-6B8F-F630-E4146DC34150}"/>
              </a:ext>
            </a:extLst>
          </p:cNvPr>
          <p:cNvSpPr txBox="1"/>
          <p:nvPr/>
        </p:nvSpPr>
        <p:spPr>
          <a:xfrm>
            <a:off x="3923928" y="895905"/>
            <a:ext cx="4752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325"/>
              </a:spcBef>
              <a:spcAft>
                <a:spcPts val="1725"/>
              </a:spcAft>
            </a:pPr>
            <a:r>
              <a:rPr lang="ru-RU" b="1" i="0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Марафон лучших педагогических и общественных практик «Национальные проекты – для всех!» —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FCA27-B374-BA4C-CD33-DACB72A296A1}"/>
              </a:ext>
            </a:extLst>
          </p:cNvPr>
          <p:cNvSpPr txBox="1"/>
          <p:nvPr/>
        </p:nvSpPr>
        <p:spPr>
          <a:xfrm>
            <a:off x="467544" y="4076047"/>
            <a:ext cx="8299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325"/>
              </a:spcBef>
              <a:spcAft>
                <a:spcPts val="1725"/>
              </a:spcAft>
            </a:pPr>
            <a:r>
              <a:rPr lang="ru-RU" sz="2800" b="1" i="0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ФЕСТИВАЛЬ ИНКЛЮЗИВНЫХ ПРАКТИК</a:t>
            </a:r>
          </a:p>
        </p:txBody>
      </p:sp>
      <p:pic>
        <p:nvPicPr>
          <p:cNvPr id="1026" name="Picture 2" descr="Национальный проект «Образование» — ГБОУ СОШ №2 им. Героя ...">
            <a:extLst>
              <a:ext uri="{FF2B5EF4-FFF2-40B4-BE49-F238E27FC236}">
                <a16:creationId xmlns:a16="http://schemas.microsoft.com/office/drawing/2014/main" id="{D252FBF5-6EB2-A15E-112B-55441D3F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456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383C5-33BE-3E62-6016-AC70AAF70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16969"/>
            <a:ext cx="838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с сайта ru.wikipedia.org">
            <a:extLst>
              <a:ext uri="{FF2B5EF4-FFF2-40B4-BE49-F238E27FC236}">
                <a16:creationId xmlns:a16="http://schemas.microsoft.com/office/drawing/2014/main" id="{AE0AC037-7301-780A-25F4-215C5CE13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1269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4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C:\Users\Учитель12\Favorites\Downloads\2ac485f7-e1a8-4e51-a0e2-2a3e742d5a30.JPG">
            <a:extLst>
              <a:ext uri="{FF2B5EF4-FFF2-40B4-BE49-F238E27FC236}">
                <a16:creationId xmlns:a16="http://schemas.microsoft.com/office/drawing/2014/main" id="{90FA4A78-116E-3A65-2BA3-2B794596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98" y="2775606"/>
            <a:ext cx="4540374" cy="352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0EA16-6219-B0B7-B4AE-76C68492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58793" y="445466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0BEB1-EA50-504A-13D0-A3E83BFC5F14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D323C-A369-B14D-6DB6-07B9482F3078}"/>
              </a:ext>
            </a:extLst>
          </p:cNvPr>
          <p:cNvSpPr txBox="1"/>
          <p:nvPr/>
        </p:nvSpPr>
        <p:spPr>
          <a:xfrm>
            <a:off x="463675" y="1833259"/>
            <a:ext cx="540447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ПРОФЕССИОНАЛЬНЫЕ ПРОБЫ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355B5C3E-7F28-944F-D9A6-EBF0FC00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43" y="404363"/>
            <a:ext cx="32527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C:\Users\Учитель12\Favorites\Downloads\13a6e903-11c0-462f-afd1-a6a5409906a7.JPG">
            <a:extLst>
              <a:ext uri="{FF2B5EF4-FFF2-40B4-BE49-F238E27FC236}">
                <a16:creationId xmlns:a16="http://schemas.microsoft.com/office/drawing/2014/main" id="{3547200D-5DDD-6E11-FA73-34B74196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1455"/>
            <a:ext cx="3154798" cy="35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3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6ABB-8690-6397-A693-A42BAA4B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2B13DA-28AD-91EA-681F-3DF7579FD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4E304-FA16-1ACC-3EFD-78E77F58F3E9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9727D-2885-9CBE-C5CB-BC211FEDF9DA}"/>
              </a:ext>
            </a:extLst>
          </p:cNvPr>
          <p:cNvSpPr txBox="1"/>
          <p:nvPr/>
        </p:nvSpPr>
        <p:spPr>
          <a:xfrm>
            <a:off x="683568" y="2186779"/>
            <a:ext cx="7776864" cy="96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DA864-7C43-88A3-295A-232127E63DD9}"/>
              </a:ext>
            </a:extLst>
          </p:cNvPr>
          <p:cNvSpPr txBox="1"/>
          <p:nvPr/>
        </p:nvSpPr>
        <p:spPr>
          <a:xfrm>
            <a:off x="2823887" y="650949"/>
            <a:ext cx="5924577" cy="7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ЗНАНИЕ ПРОФЕССИОНАЛЬНЫХ СФЕР</a:t>
            </a:r>
          </a:p>
          <a:p>
            <a:pPr marL="457200" algn="ctr">
              <a:lnSpc>
                <a:spcPct val="95000"/>
              </a:lnSpc>
              <a:spcAft>
                <a:spcPts val="1000"/>
              </a:spcAft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 descr="Изображение выглядит как одежда, человек, в помещении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2F4358-D1F3-15E0-3B04-9CC793B0B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1" y="1369675"/>
            <a:ext cx="5040560" cy="28744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а открытом воздухе, небо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0EAE105-0353-D221-8547-FF76DE7DF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8" y="3429000"/>
            <a:ext cx="2510881" cy="3429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 помещении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1F6E7AD-28C6-0DEC-38DB-A281C2BDA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82" y="3642966"/>
            <a:ext cx="2535044" cy="3215034"/>
          </a:xfrm>
          <a:prstGeom prst="rect">
            <a:avLst/>
          </a:prstGeom>
        </p:spPr>
      </p:pic>
      <p:pic>
        <p:nvPicPr>
          <p:cNvPr id="4" name="Picture 3" descr="C:\Users\Учитель12\Desktop\АГА\ФОТО\фото кролики\20191118_113313.jpg">
            <a:extLst>
              <a:ext uri="{FF2B5EF4-FFF2-40B4-BE49-F238E27FC236}">
                <a16:creationId xmlns:a16="http://schemas.microsoft.com/office/drawing/2014/main" id="{1A88840D-469B-FB7A-B967-015D876A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9181" y="1236465"/>
            <a:ext cx="2078724" cy="247916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86F5298-DFA2-8EB5-B94F-68DC9E6E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1665" y="4377377"/>
            <a:ext cx="3600399" cy="247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93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9C351-3E1E-8513-2D14-EE4711BE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7C269-7225-7648-3EA7-B3F555C62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D1FBEE-2449-F7AC-FFE7-CDE74643B02F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D3D81-69C3-6E70-9464-72BC7F57FAC7}"/>
              </a:ext>
            </a:extLst>
          </p:cNvPr>
          <p:cNvSpPr txBox="1"/>
          <p:nvPr/>
        </p:nvSpPr>
        <p:spPr>
          <a:xfrm>
            <a:off x="467544" y="2186779"/>
            <a:ext cx="7992888" cy="96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CFD32-B660-6727-5C46-52D0FB92BF0E}"/>
              </a:ext>
            </a:extLst>
          </p:cNvPr>
          <p:cNvSpPr txBox="1"/>
          <p:nvPr/>
        </p:nvSpPr>
        <p:spPr>
          <a:xfrm>
            <a:off x="2627784" y="876966"/>
            <a:ext cx="5832648" cy="7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        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КОМПЕТЕНТНОСТНЫЙ ПОДХОД</a:t>
            </a:r>
          </a:p>
          <a:p>
            <a:pPr marL="457200" algn="ctr">
              <a:lnSpc>
                <a:spcPct val="95000"/>
              </a:lnSpc>
              <a:spcAft>
                <a:spcPts val="1000"/>
              </a:spcAft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 descr="Изображение выглядит как на открытом воздухе, растение, одежд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983E655B-4BD8-0CCA-6AFE-D2529F684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5050" y="3842841"/>
            <a:ext cx="3023236" cy="194935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0B24EF-03C9-6F58-DE4A-A8C00343946A}"/>
              </a:ext>
            </a:extLst>
          </p:cNvPr>
          <p:cNvCxnSpPr>
            <a:cxnSpLocks/>
          </p:cNvCxnSpPr>
          <p:nvPr/>
        </p:nvCxnSpPr>
        <p:spPr>
          <a:xfrm flipV="1">
            <a:off x="948832" y="1566303"/>
            <a:ext cx="1196220" cy="58669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2B4F7-AEA1-A721-C2D9-6CC16F29D252}"/>
              </a:ext>
            </a:extLst>
          </p:cNvPr>
          <p:cNvCxnSpPr>
            <a:cxnSpLocks/>
          </p:cNvCxnSpPr>
          <p:nvPr/>
        </p:nvCxnSpPr>
        <p:spPr>
          <a:xfrm flipV="1">
            <a:off x="3938661" y="1496997"/>
            <a:ext cx="1138007" cy="64589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FBF399D-6698-9CD9-8E11-8A4232B69923}"/>
              </a:ext>
            </a:extLst>
          </p:cNvPr>
          <p:cNvCxnSpPr>
            <a:cxnSpLocks/>
          </p:cNvCxnSpPr>
          <p:nvPr/>
        </p:nvCxnSpPr>
        <p:spPr>
          <a:xfrm flipV="1">
            <a:off x="6652422" y="1325816"/>
            <a:ext cx="1186559" cy="7581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07781C-6DB3-F802-8139-CB8F755B0C4D}"/>
              </a:ext>
            </a:extLst>
          </p:cNvPr>
          <p:cNvSpPr/>
          <p:nvPr/>
        </p:nvSpPr>
        <p:spPr>
          <a:xfrm>
            <a:off x="948832" y="2142891"/>
            <a:ext cx="268493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СОЦИОКУЛЬТУРНЫЕ КОМПЕТЕНЦИИ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5C16F1-2EC0-A8AC-0588-4817BD2856A8}"/>
              </a:ext>
            </a:extLst>
          </p:cNvPr>
          <p:cNvSpPr/>
          <p:nvPr/>
        </p:nvSpPr>
        <p:spPr>
          <a:xfrm>
            <a:off x="3898109" y="2142891"/>
            <a:ext cx="2491077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МЕТАПРЕДМЕТНЫЙ ПОДХОД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287E08-7B36-9B6E-48C8-C8EB026D7393}"/>
              </a:ext>
            </a:extLst>
          </p:cNvPr>
          <p:cNvSpPr/>
          <p:nvPr/>
        </p:nvSpPr>
        <p:spPr>
          <a:xfrm>
            <a:off x="6653531" y="2099080"/>
            <a:ext cx="207124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ЛИЧНОСТНЫЕ КОМПЕТЕНЦИИ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875C8E-5505-1EAA-108B-2078B74F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5901"/>
            <a:ext cx="1543050" cy="107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4FAE43-7211-D146-6FEC-BC298B87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86" y="3238332"/>
            <a:ext cx="1543050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Изображение выглядит как швейная машинка, устройство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570BCC8-2829-C067-3A96-1EF5A3743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3" y="3305901"/>
            <a:ext cx="1967394" cy="3050336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атуэтка, стена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CE32246-97A3-3FC8-39FD-0196CEC1B1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3" y="4379343"/>
            <a:ext cx="2949278" cy="20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DE85-327F-286F-5DAB-92E5D22A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AD642C-EFB8-E400-A0DF-E4833BB3A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6B3FB-2322-D276-CC94-89110F37C1A3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11660-2D1F-E8B5-8E02-DC055E03635A}"/>
              </a:ext>
            </a:extLst>
          </p:cNvPr>
          <p:cNvSpPr txBox="1"/>
          <p:nvPr/>
        </p:nvSpPr>
        <p:spPr>
          <a:xfrm>
            <a:off x="683568" y="2186779"/>
            <a:ext cx="7776864" cy="96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023C8-E686-849D-6B4B-9C07D39B3D54}"/>
              </a:ext>
            </a:extLst>
          </p:cNvPr>
          <p:cNvSpPr txBox="1"/>
          <p:nvPr/>
        </p:nvSpPr>
        <p:spPr>
          <a:xfrm>
            <a:off x="3347864" y="650949"/>
            <a:ext cx="5400600" cy="2062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Первичный опыт начальной профессиональной подготовки по специальностям: швейное дело, поварское дело, штукатурно-малярное дело, цветоводство и декоративное садоводство.</a:t>
            </a:r>
          </a:p>
          <a:p>
            <a:pPr marL="457200" algn="ctr">
              <a:lnSpc>
                <a:spcPct val="95000"/>
              </a:lnSpc>
              <a:spcAft>
                <a:spcPts val="1000"/>
              </a:spcAft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 descr="Изображение выглядит как человек, Быстрое питание, Легкая закус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D391482-9BD0-480D-8938-8CB2CD5F9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7" y="3182450"/>
            <a:ext cx="2385805" cy="3294778"/>
          </a:xfrm>
          <a:prstGeom prst="rect">
            <a:avLst/>
          </a:prstGeom>
        </p:spPr>
      </p:pic>
      <p:pic>
        <p:nvPicPr>
          <p:cNvPr id="4" name="Рисунок 10" descr="C:\Users\Учитель12\AppData\Local\Microsoft\Windows\Temporary Internet Files\Content.Word\IMG-20220517-WA0021.jpg">
            <a:extLst>
              <a:ext uri="{FF2B5EF4-FFF2-40B4-BE49-F238E27FC236}">
                <a16:creationId xmlns:a16="http://schemas.microsoft.com/office/drawing/2014/main" id="{A6709CCB-7BB6-4062-43BF-66A00691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75" y="1539077"/>
            <a:ext cx="2393104" cy="24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в помещении, мебель, стена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DE994455-B36C-DA8B-A314-5C8453A17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9" y="3770600"/>
            <a:ext cx="2124472" cy="275861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земля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178B090-5894-74A3-DB33-737B9C28E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87" y="4126507"/>
            <a:ext cx="2592274" cy="234650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 открытом воздухе, небо,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5F492C70-C133-12E4-B02D-07CBE09BB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87" y="2302194"/>
            <a:ext cx="2592274" cy="16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B35E-3B1F-2469-9B91-4450D6FE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6AFAD5-2997-7D7C-5436-1175E929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C57DD-73CA-E0EB-5A8E-52390C395726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8BCCC-5B46-2F0D-FC2C-2F1C1032C04D}"/>
              </a:ext>
            </a:extLst>
          </p:cNvPr>
          <p:cNvSpPr txBox="1"/>
          <p:nvPr/>
        </p:nvSpPr>
        <p:spPr>
          <a:xfrm>
            <a:off x="683568" y="1691262"/>
            <a:ext cx="7920880" cy="395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Формирование карьерной грамотности у обучающихся с интеллектуальными нарушениями охватывает,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с одной стороны - физический, личностный рост, взросление и включение в общественную жизнь,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а с другой способствует развитию определенных умений и навыков,  обеспечивающие процессы коммуникации, познания, оздоровления, профессионально-трудовой реализации.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834DD-036F-3C81-E926-AD327AF91388}"/>
              </a:ext>
            </a:extLst>
          </p:cNvPr>
          <p:cNvSpPr txBox="1"/>
          <p:nvPr/>
        </p:nvSpPr>
        <p:spPr>
          <a:xfrm>
            <a:off x="3275856" y="769673"/>
            <a:ext cx="5184576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РЕЗУЛЬТАТЫ И ЭФФЕКТЫ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14259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E176-3B91-51A0-A7D9-3ABE7D603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86D0E3-E418-FBA1-E090-04C1ECBDB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23528" y="347422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D1650-855C-7A3E-73D6-CE9F8450898D}"/>
              </a:ext>
            </a:extLst>
          </p:cNvPr>
          <p:cNvSpPr txBox="1"/>
          <p:nvPr/>
        </p:nvSpPr>
        <p:spPr>
          <a:xfrm>
            <a:off x="1844824" y="410233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3350-368A-21B6-F447-BD2737E2524D}"/>
              </a:ext>
            </a:extLst>
          </p:cNvPr>
          <p:cNvSpPr txBox="1"/>
          <p:nvPr/>
        </p:nvSpPr>
        <p:spPr>
          <a:xfrm>
            <a:off x="683568" y="1691262"/>
            <a:ext cx="7920880" cy="146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6E1BD-5DF1-E4B9-7259-22DEE14553C0}"/>
              </a:ext>
            </a:extLst>
          </p:cNvPr>
          <p:cNvSpPr txBox="1"/>
          <p:nvPr/>
        </p:nvSpPr>
        <p:spPr>
          <a:xfrm>
            <a:off x="3275856" y="769673"/>
            <a:ext cx="5184576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00535-01E4-E4F9-49D4-3C549CE28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4041"/>
            <a:ext cx="7920880" cy="5077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55D41-D1B7-641D-E2F0-75487D0F7881}"/>
              </a:ext>
            </a:extLst>
          </p:cNvPr>
          <p:cNvSpPr txBox="1"/>
          <p:nvPr/>
        </p:nvSpPr>
        <p:spPr>
          <a:xfrm>
            <a:off x="1153083" y="3842684"/>
            <a:ext cx="799091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Calibri" pitchFamily="34" charset="0"/>
                <a:cs typeface="Times New Roman" pitchFamily="18" charset="0"/>
              </a:rPr>
              <a:t>    Сайт ГБОУ РШИ с. Камышла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-52"/>
                <a:ea typeface="Calibri" pitchFamily="34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https://kaminter.minobr63.ru/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  <a:ea typeface="Calibri" pitchFamily="34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Calibri" pitchFamily="34" charset="0"/>
                <a:cs typeface="Times New Roman" pitchFamily="18" charset="0"/>
              </a:rPr>
              <a:t>Электронный адрес: 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svu_gscou_internat_kmsh@63edu.ru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Calibri" pitchFamily="34" charset="0"/>
                <a:cs typeface="Times New Roman" pitchFamily="18" charset="0"/>
              </a:rPr>
              <a:t>Контактный телефон: 8846-64-3-36-08</a:t>
            </a:r>
          </a:p>
        </p:txBody>
      </p:sp>
    </p:spTree>
    <p:extLst>
      <p:ext uri="{BB962C8B-B14F-4D97-AF65-F5344CB8AC3E}">
        <p14:creationId xmlns:p14="http://schemas.microsoft.com/office/powerpoint/2010/main" val="290980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2C08-C525-0F45-CB73-01054BF9D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1D74F1-4F47-705A-B4A0-364D4361FBF1}"/>
              </a:ext>
            </a:extLst>
          </p:cNvPr>
          <p:cNvSpPr/>
          <p:nvPr/>
        </p:nvSpPr>
        <p:spPr>
          <a:xfrm>
            <a:off x="5373216" y="4797152"/>
            <a:ext cx="3393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Учитель12\Desktop\АГА\ФОТО\Фото школы\IMG_20210210_165257 (1).jpg">
            <a:extLst>
              <a:ext uri="{FF2B5EF4-FFF2-40B4-BE49-F238E27FC236}">
                <a16:creationId xmlns:a16="http://schemas.microsoft.com/office/drawing/2014/main" id="{A54EAE1F-594A-05F2-D926-E18A60FC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789040"/>
            <a:ext cx="3528392" cy="2475482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B6CF1B-4AEE-F349-5272-2F97948A6798}"/>
              </a:ext>
            </a:extLst>
          </p:cNvPr>
          <p:cNvSpPr/>
          <p:nvPr/>
        </p:nvSpPr>
        <p:spPr>
          <a:xfrm>
            <a:off x="655189" y="685849"/>
            <a:ext cx="7833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Государственное бюджетное общеобразовательное учреждение Самарской области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«Реабилитационная школа-интернат для обучающихся с ограниченными возможностями здоровья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имени А.З. Акчурина с. Камышла»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23212-6FC4-EC59-BC16-9C1B91AB266D}"/>
              </a:ext>
            </a:extLst>
          </p:cNvPr>
          <p:cNvSpPr txBox="1"/>
          <p:nvPr/>
        </p:nvSpPr>
        <p:spPr>
          <a:xfrm>
            <a:off x="4211960" y="5112471"/>
            <a:ext cx="4782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Директор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Садриев </a:t>
            </a:r>
            <a:r>
              <a:rPr lang="ru-RU" sz="20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Замил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Габдулхакович</a:t>
            </a:r>
            <a:endParaRPr lang="ru-RU" sz="20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90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13565017"/>
              </p:ext>
            </p:extLst>
          </p:nvPr>
        </p:nvGraphicFramePr>
        <p:xfrm>
          <a:off x="1524000" y="692696"/>
          <a:ext cx="66484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A4E30E09-0950-8566-C65E-38122D167BEC}"/>
              </a:ext>
            </a:extLst>
          </p:cNvPr>
          <p:cNvSpPr/>
          <p:nvPr/>
        </p:nvSpPr>
        <p:spPr>
          <a:xfrm>
            <a:off x="1295636" y="704516"/>
            <a:ext cx="6552728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Контингент обучающихся:   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</a:rPr>
              <a:t> дети с умственной отсталостью (интеллектуальными нарушениями) - 61 чел.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D42283-CD95-866F-C18E-C5926D30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2770" y="2374047"/>
            <a:ext cx="24860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9D6A63E2-2B6B-7092-4010-A8300ED78FDB}"/>
              </a:ext>
            </a:extLst>
          </p:cNvPr>
          <p:cNvSpPr/>
          <p:nvPr/>
        </p:nvSpPr>
        <p:spPr>
          <a:xfrm>
            <a:off x="5220072" y="2650447"/>
            <a:ext cx="3609429" cy="16921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Дети с тяжелыми множественными нарушениями развития -7 чел.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06CC5E-1B85-04E9-30D8-595D05DC994E}"/>
              </a:ext>
            </a:extLst>
          </p:cNvPr>
          <p:cNvSpPr/>
          <p:nvPr/>
        </p:nvSpPr>
        <p:spPr>
          <a:xfrm>
            <a:off x="324804" y="2830467"/>
            <a:ext cx="3506688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Дети с расстройствами аутистического спектра (РАС) -2 чел.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FE9A-CF9B-030F-365A-7A5B4E67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7B5F98-EECD-A3DD-1E5E-66A129BA3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1FD65-26E7-CC34-57F9-7E69046B633F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234BA-2DC6-1C54-88EE-C775B1B1495E}"/>
              </a:ext>
            </a:extLst>
          </p:cNvPr>
          <p:cNvSpPr txBox="1"/>
          <p:nvPr/>
        </p:nvSpPr>
        <p:spPr>
          <a:xfrm>
            <a:off x="400136" y="2852936"/>
            <a:ext cx="7776864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</a:pP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93EF2-68D3-6CB1-6005-3D140A8D166E}"/>
              </a:ext>
            </a:extLst>
          </p:cNvPr>
          <p:cNvSpPr txBox="1"/>
          <p:nvPr/>
        </p:nvSpPr>
        <p:spPr>
          <a:xfrm>
            <a:off x="2939438" y="1234497"/>
            <a:ext cx="6286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  <a:cs typeface="Arial" charset="0"/>
              </a:rPr>
              <a:t>Класс для детей с ТМНР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  <a:cs typeface="Arial" charset="0"/>
              </a:rPr>
              <a:t>/ обучение по СИПР/</a:t>
            </a:r>
          </a:p>
        </p:txBody>
      </p:sp>
      <p:pic>
        <p:nvPicPr>
          <p:cNvPr id="4" name="Рисунок 7" descr="C:\Users\Учитель12\AppData\Local\Microsoft\Windows\Temporary Internet Files\Content.Word\IMG-20220517-WA0045.jpg">
            <a:extLst>
              <a:ext uri="{FF2B5EF4-FFF2-40B4-BE49-F238E27FC236}">
                <a16:creationId xmlns:a16="http://schemas.microsoft.com/office/drawing/2014/main" id="{11F0F75E-F393-DA61-A08D-62F5BE82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9" y="1772816"/>
            <a:ext cx="25923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C:\Users\Учитель12\AppData\Local\Microsoft\Windows\Temporary Internet Files\Content.Word\IMG-20220517-WA0046.jpg">
            <a:extLst>
              <a:ext uri="{FF2B5EF4-FFF2-40B4-BE49-F238E27FC236}">
                <a16:creationId xmlns:a16="http://schemas.microsoft.com/office/drawing/2014/main" id="{B10AB31F-4624-F7B3-EBAC-9D0B1AF1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36" y="2420888"/>
            <a:ext cx="306546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Учитель12\AppData\Local\Microsoft\Windows\Temporary Internet Files\Content.Word\IMG_2659.jpg">
            <a:extLst>
              <a:ext uri="{FF2B5EF4-FFF2-40B4-BE49-F238E27FC236}">
                <a16:creationId xmlns:a16="http://schemas.microsoft.com/office/drawing/2014/main" id="{50D7DF2A-10C9-52C0-B0B7-CCE57C0DA87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9558" y="3040385"/>
            <a:ext cx="3600450" cy="345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54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4B7D0-D4F9-20FD-A3E4-4A098EC5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41AD65-7AC6-67AA-224D-9EA2B8415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3F46C-33B8-20A1-5E22-DAA7D50E6E41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60A63-32BB-E097-20A9-D5CD7E2F9EFC}"/>
              </a:ext>
            </a:extLst>
          </p:cNvPr>
          <p:cNvSpPr txBox="1"/>
          <p:nvPr/>
        </p:nvSpPr>
        <p:spPr>
          <a:xfrm>
            <a:off x="611560" y="4149080"/>
            <a:ext cx="7776864" cy="96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4E720-8605-61C0-5071-F0A765F5F8C3}"/>
              </a:ext>
            </a:extLst>
          </p:cNvPr>
          <p:cNvSpPr txBox="1"/>
          <p:nvPr/>
        </p:nvSpPr>
        <p:spPr>
          <a:xfrm>
            <a:off x="1341573" y="1668438"/>
            <a:ext cx="6660232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ПРОБЛЕМА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ТРУДОУСТРОЙСТВА ВЫПУСКНИКОВ  </a:t>
            </a:r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CBE6A1AA-932B-4B81-BF0E-7550EE108C4D}"/>
              </a:ext>
            </a:extLst>
          </p:cNvPr>
          <p:cNvSpPr>
            <a:spLocks/>
          </p:cNvSpPr>
          <p:nvPr/>
        </p:nvSpPr>
        <p:spPr bwMode="auto">
          <a:xfrm rot="2838640">
            <a:off x="6181610" y="2374686"/>
            <a:ext cx="959138" cy="484188"/>
          </a:xfrm>
          <a:custGeom>
            <a:avLst/>
            <a:gdLst>
              <a:gd name="T0" fmla="*/ 403 w 785"/>
              <a:gd name="T1" fmla="*/ 763 h 764"/>
              <a:gd name="T2" fmla="*/ 403 w 785"/>
              <a:gd name="T3" fmla="*/ 573 h 764"/>
              <a:gd name="T4" fmla="*/ 0 w 785"/>
              <a:gd name="T5" fmla="*/ 573 h 764"/>
              <a:gd name="T6" fmla="*/ 0 w 785"/>
              <a:gd name="T7" fmla="*/ 191 h 764"/>
              <a:gd name="T8" fmla="*/ 403 w 785"/>
              <a:gd name="T9" fmla="*/ 191 h 764"/>
              <a:gd name="T10" fmla="*/ 403 w 785"/>
              <a:gd name="T11" fmla="*/ 0 h 764"/>
              <a:gd name="T12" fmla="*/ 784 w 785"/>
              <a:gd name="T13" fmla="*/ 382 h 764"/>
              <a:gd name="T14" fmla="*/ 403 w 785"/>
              <a:gd name="T15" fmla="*/ 763 h 7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5"/>
              <a:gd name="T25" fmla="*/ 0 h 764"/>
              <a:gd name="T26" fmla="*/ 785 w 785"/>
              <a:gd name="T27" fmla="*/ 764 h 7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5" h="764">
                <a:moveTo>
                  <a:pt x="403" y="763"/>
                </a:moveTo>
                <a:lnTo>
                  <a:pt x="403" y="573"/>
                </a:lnTo>
                <a:lnTo>
                  <a:pt x="0" y="573"/>
                </a:lnTo>
                <a:lnTo>
                  <a:pt x="0" y="191"/>
                </a:lnTo>
                <a:lnTo>
                  <a:pt x="403" y="191"/>
                </a:lnTo>
                <a:lnTo>
                  <a:pt x="403" y="0"/>
                </a:lnTo>
                <a:lnTo>
                  <a:pt x="784" y="382"/>
                </a:lnTo>
                <a:lnTo>
                  <a:pt x="403" y="7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D08F8A51-1A4D-A9E6-34FB-5C45D1903DD6}"/>
              </a:ext>
            </a:extLst>
          </p:cNvPr>
          <p:cNvSpPr>
            <a:spLocks/>
          </p:cNvSpPr>
          <p:nvPr/>
        </p:nvSpPr>
        <p:spPr bwMode="auto">
          <a:xfrm rot="5400000">
            <a:off x="3985117" y="3089721"/>
            <a:ext cx="1287258" cy="484188"/>
          </a:xfrm>
          <a:custGeom>
            <a:avLst/>
            <a:gdLst>
              <a:gd name="T0" fmla="*/ 403 w 785"/>
              <a:gd name="T1" fmla="*/ 763 h 764"/>
              <a:gd name="T2" fmla="*/ 403 w 785"/>
              <a:gd name="T3" fmla="*/ 573 h 764"/>
              <a:gd name="T4" fmla="*/ 0 w 785"/>
              <a:gd name="T5" fmla="*/ 573 h 764"/>
              <a:gd name="T6" fmla="*/ 0 w 785"/>
              <a:gd name="T7" fmla="*/ 191 h 764"/>
              <a:gd name="T8" fmla="*/ 403 w 785"/>
              <a:gd name="T9" fmla="*/ 191 h 764"/>
              <a:gd name="T10" fmla="*/ 403 w 785"/>
              <a:gd name="T11" fmla="*/ 0 h 764"/>
              <a:gd name="T12" fmla="*/ 784 w 785"/>
              <a:gd name="T13" fmla="*/ 382 h 764"/>
              <a:gd name="T14" fmla="*/ 403 w 785"/>
              <a:gd name="T15" fmla="*/ 763 h 7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5"/>
              <a:gd name="T25" fmla="*/ 0 h 764"/>
              <a:gd name="T26" fmla="*/ 785 w 785"/>
              <a:gd name="T27" fmla="*/ 764 h 7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5" h="764">
                <a:moveTo>
                  <a:pt x="403" y="763"/>
                </a:moveTo>
                <a:lnTo>
                  <a:pt x="403" y="573"/>
                </a:lnTo>
                <a:lnTo>
                  <a:pt x="0" y="573"/>
                </a:lnTo>
                <a:lnTo>
                  <a:pt x="0" y="191"/>
                </a:lnTo>
                <a:lnTo>
                  <a:pt x="403" y="191"/>
                </a:lnTo>
                <a:lnTo>
                  <a:pt x="403" y="0"/>
                </a:lnTo>
                <a:lnTo>
                  <a:pt x="784" y="382"/>
                </a:lnTo>
                <a:lnTo>
                  <a:pt x="403" y="7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7C540DD-9D51-8EA3-10CA-2A5751BD6560}"/>
              </a:ext>
            </a:extLst>
          </p:cNvPr>
          <p:cNvSpPr/>
          <p:nvPr/>
        </p:nvSpPr>
        <p:spPr>
          <a:xfrm>
            <a:off x="395536" y="3153153"/>
            <a:ext cx="3701199" cy="16145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особенности умственного и психофизического развития   </a:t>
            </a:r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effectLst/>
                <a:latin typeface="YS Text"/>
              </a:rPr>
              <a:t> 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BCDCA06-35A0-DB1B-3491-13EEF647B677}"/>
              </a:ext>
            </a:extLst>
          </p:cNvPr>
          <p:cNvSpPr/>
          <p:nvPr/>
        </p:nvSpPr>
        <p:spPr>
          <a:xfrm>
            <a:off x="5047266" y="3045872"/>
            <a:ext cx="3758383" cy="17244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неспособность   профессиональной переподготовки на протяжении жизни 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9B97751C-E239-1465-ED83-C86414E2213E}"/>
              </a:ext>
            </a:extLst>
          </p:cNvPr>
          <p:cNvSpPr>
            <a:spLocks/>
          </p:cNvSpPr>
          <p:nvPr/>
        </p:nvSpPr>
        <p:spPr bwMode="auto">
          <a:xfrm rot="8320353">
            <a:off x="2467471" y="2469972"/>
            <a:ext cx="1031473" cy="484188"/>
          </a:xfrm>
          <a:custGeom>
            <a:avLst/>
            <a:gdLst>
              <a:gd name="T0" fmla="*/ 403 w 785"/>
              <a:gd name="T1" fmla="*/ 763 h 764"/>
              <a:gd name="T2" fmla="*/ 403 w 785"/>
              <a:gd name="T3" fmla="*/ 573 h 764"/>
              <a:gd name="T4" fmla="*/ 0 w 785"/>
              <a:gd name="T5" fmla="*/ 573 h 764"/>
              <a:gd name="T6" fmla="*/ 0 w 785"/>
              <a:gd name="T7" fmla="*/ 191 h 764"/>
              <a:gd name="T8" fmla="*/ 403 w 785"/>
              <a:gd name="T9" fmla="*/ 191 h 764"/>
              <a:gd name="T10" fmla="*/ 403 w 785"/>
              <a:gd name="T11" fmla="*/ 0 h 764"/>
              <a:gd name="T12" fmla="*/ 784 w 785"/>
              <a:gd name="T13" fmla="*/ 382 h 764"/>
              <a:gd name="T14" fmla="*/ 403 w 785"/>
              <a:gd name="T15" fmla="*/ 763 h 7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5"/>
              <a:gd name="T25" fmla="*/ 0 h 764"/>
              <a:gd name="T26" fmla="*/ 785 w 785"/>
              <a:gd name="T27" fmla="*/ 764 h 7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5" h="764">
                <a:moveTo>
                  <a:pt x="403" y="763"/>
                </a:moveTo>
                <a:lnTo>
                  <a:pt x="403" y="573"/>
                </a:lnTo>
                <a:lnTo>
                  <a:pt x="0" y="573"/>
                </a:lnTo>
                <a:lnTo>
                  <a:pt x="0" y="191"/>
                </a:lnTo>
                <a:lnTo>
                  <a:pt x="403" y="191"/>
                </a:lnTo>
                <a:lnTo>
                  <a:pt x="403" y="0"/>
                </a:lnTo>
                <a:lnTo>
                  <a:pt x="784" y="382"/>
                </a:lnTo>
                <a:lnTo>
                  <a:pt x="403" y="7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EAEEA90-0CBF-D03F-D1EB-A045101B37D3}"/>
              </a:ext>
            </a:extLst>
          </p:cNvPr>
          <p:cNvSpPr/>
          <p:nvPr/>
        </p:nvSpPr>
        <p:spPr>
          <a:xfrm>
            <a:off x="2217542" y="4631007"/>
            <a:ext cx="4946745" cy="1868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особенности территории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(сельская местность- ограниченное количество профессиональных проб)</a:t>
            </a:r>
          </a:p>
        </p:txBody>
      </p:sp>
    </p:spTree>
    <p:extLst>
      <p:ext uri="{BB962C8B-B14F-4D97-AF65-F5344CB8AC3E}">
        <p14:creationId xmlns:p14="http://schemas.microsoft.com/office/powerpoint/2010/main" val="305335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1700808"/>
            <a:ext cx="38884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A5470-A248-0047-AD39-DE2CCF3E2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23528" y="576543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5EA96-FA8C-8D45-94D4-5BABD024666E}"/>
              </a:ext>
            </a:extLst>
          </p:cNvPr>
          <p:cNvSpPr txBox="1"/>
          <p:nvPr/>
        </p:nvSpPr>
        <p:spPr>
          <a:xfrm>
            <a:off x="2051720" y="668180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F1A4F-8CD8-AD8C-BEA1-B25DCF613D82}"/>
              </a:ext>
            </a:extLst>
          </p:cNvPr>
          <p:cNvSpPr txBox="1"/>
          <p:nvPr/>
        </p:nvSpPr>
        <p:spPr>
          <a:xfrm>
            <a:off x="3635896" y="668180"/>
            <a:ext cx="4572000" cy="1156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spc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ИННОВАЦИОННАЯ ПЛОЩАДК</a:t>
            </a:r>
            <a:r>
              <a:rPr lang="ru-RU" b="1" i="1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EDB79-44BF-56E1-8579-C58B359498FE}"/>
              </a:ext>
            </a:extLst>
          </p:cNvPr>
          <p:cNvSpPr txBox="1"/>
          <p:nvPr/>
        </p:nvSpPr>
        <p:spPr>
          <a:xfrm>
            <a:off x="611560" y="2204864"/>
            <a:ext cx="7488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ТЕМА ПРОЕКТА: 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Активизация профессионального самоопределения   обучающихся с интеллектуальными нарушениями и формирование у них основ карьерной грамотности». </a:t>
            </a:r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BB474-8B5F-E7B1-BECB-5649B7FFA78C}"/>
              </a:ext>
            </a:extLst>
          </p:cNvPr>
          <p:cNvSpPr txBox="1"/>
          <p:nvPr/>
        </p:nvSpPr>
        <p:spPr>
          <a:xfrm>
            <a:off x="-16598" y="4198185"/>
            <a:ext cx="8745147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ЦЕЛЬ ПРОЕКТА: 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создание эффективной системы деятельности по формированию профессионального самоопределения и содействию трудового обучения обучающихся с интеллектуальными нарушениями для развития приоритетных сфер </a:t>
            </a:r>
            <a:r>
              <a:rPr lang="ru-RU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конкурентноспособности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на рынке труда в Самарской области.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5A16ED-3A4C-3BFF-69D7-60FCFB5B2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95536" y="62068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782C5-0119-1E2E-ED27-E2570F645DD4}"/>
              </a:ext>
            </a:extLst>
          </p:cNvPr>
          <p:cNvSpPr txBox="1"/>
          <p:nvPr/>
        </p:nvSpPr>
        <p:spPr>
          <a:xfrm>
            <a:off x="2051720" y="597864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6564A-8E40-C894-FF67-280709EC82DB}"/>
              </a:ext>
            </a:extLst>
          </p:cNvPr>
          <p:cNvSpPr txBox="1"/>
          <p:nvPr/>
        </p:nvSpPr>
        <p:spPr>
          <a:xfrm>
            <a:off x="683568" y="1467884"/>
            <a:ext cx="7776864" cy="532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Построить эффективную систему профориентационного минимума, состоящую из базовых курсов профориентационной направленности для обучающихся с интеллектуальными нарушениями, системы профориентационных мероприятий и профессиональных проб.</a:t>
            </a:r>
          </a:p>
          <a:p>
            <a:pPr marL="742950" indent="-285750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Создать Ресурсный центр профориентации на базе ГБОУ РШИ с. Камышла.</a:t>
            </a:r>
          </a:p>
          <a:p>
            <a:pPr marL="742950" indent="-285750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Разработать нормативно-правовую базу деятельности центра профориентации.</a:t>
            </a:r>
          </a:p>
          <a:p>
            <a:pPr marL="742950" indent="-285750" algn="just">
              <a:lnSpc>
                <a:spcPct val="9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Разработать методическую основу реализации профориентационных курсов и программ по предметной области «Технология» практического и художественно-прикладного направления («Поварское дело», «Швейное дело», «Штукатурно-малярное дело», «Цветоводство и декоративное садоводство», «Младший обслуживающий персонал»).</a:t>
            </a:r>
          </a:p>
          <a:p>
            <a:pPr marL="742950" indent="-285750" algn="just">
              <a:lnSpc>
                <a:spcPct val="9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Создать систему непрерывности и преемственности профориентационной работы: ДОО – школа – индустриальные партнеры - НПО.</a:t>
            </a:r>
          </a:p>
          <a:p>
            <a:pPr marL="742950" indent="-285750" algn="just">
              <a:lnSpc>
                <a:spcPct val="9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Разработать систему оценки/отслеживания реализации профориентационного минимума.</a:t>
            </a:r>
          </a:p>
          <a:p>
            <a:pPr marL="742950" indent="-285750" algn="just">
              <a:lnSpc>
                <a:spcPct val="9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Систематизировать и представить эффективные инструменты и практики по реализации профориентационного минимума педагогической общественности Самарской области.  </a:t>
            </a: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A81BE-F5A8-201C-1425-CE670810D1CE}"/>
              </a:ext>
            </a:extLst>
          </p:cNvPr>
          <p:cNvSpPr txBox="1"/>
          <p:nvPr/>
        </p:nvSpPr>
        <p:spPr>
          <a:xfrm>
            <a:off x="3563888" y="778961"/>
            <a:ext cx="457200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ЗАДАЧИ ПРОЕКТА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ECA8-F895-67D8-E81E-64D88481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D9D9B-0BE3-B416-BF25-58E95A45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323528" y="549329"/>
            <a:ext cx="1728192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C9DD2C-6E60-A21D-778A-02C519871403}"/>
              </a:ext>
            </a:extLst>
          </p:cNvPr>
          <p:cNvSpPr txBox="1"/>
          <p:nvPr/>
        </p:nvSpPr>
        <p:spPr>
          <a:xfrm>
            <a:off x="1713894" y="571081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86690-0C05-B53D-9D05-065D1F20495D}"/>
              </a:ext>
            </a:extLst>
          </p:cNvPr>
          <p:cNvSpPr txBox="1"/>
          <p:nvPr/>
        </p:nvSpPr>
        <p:spPr>
          <a:xfrm>
            <a:off x="3005039" y="1031829"/>
            <a:ext cx="3639610" cy="85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 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КАРЬЕРНАЯ   ГРАМОТНОСТЬ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DA3BD8E-D597-BB53-461F-3769ACD65EF1}"/>
              </a:ext>
            </a:extLst>
          </p:cNvPr>
          <p:cNvSpPr/>
          <p:nvPr/>
        </p:nvSpPr>
        <p:spPr>
          <a:xfrm>
            <a:off x="3598319" y="1031829"/>
            <a:ext cx="3026353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DBE94E-34CE-B629-1E85-67957D378A75}"/>
              </a:ext>
            </a:extLst>
          </p:cNvPr>
          <p:cNvCxnSpPr>
            <a:cxnSpLocks/>
          </p:cNvCxnSpPr>
          <p:nvPr/>
        </p:nvCxnSpPr>
        <p:spPr>
          <a:xfrm>
            <a:off x="6098260" y="2032233"/>
            <a:ext cx="1052824" cy="79945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DB408D8-615E-FDB7-38DF-5417BA03DCE1}"/>
              </a:ext>
            </a:extLst>
          </p:cNvPr>
          <p:cNvCxnSpPr>
            <a:cxnSpLocks/>
          </p:cNvCxnSpPr>
          <p:nvPr/>
        </p:nvCxnSpPr>
        <p:spPr>
          <a:xfrm flipV="1">
            <a:off x="2828411" y="2032233"/>
            <a:ext cx="1186559" cy="7581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53826D6-3CDF-CAEE-9613-A71010A7997A}"/>
              </a:ext>
            </a:extLst>
          </p:cNvPr>
          <p:cNvCxnSpPr>
            <a:cxnSpLocks/>
          </p:cNvCxnSpPr>
          <p:nvPr/>
        </p:nvCxnSpPr>
        <p:spPr>
          <a:xfrm>
            <a:off x="4839052" y="2139790"/>
            <a:ext cx="0" cy="112920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536430C-6B58-8B63-D8D4-0BE973E1A62F}"/>
              </a:ext>
            </a:extLst>
          </p:cNvPr>
          <p:cNvSpPr/>
          <p:nvPr/>
        </p:nvSpPr>
        <p:spPr>
          <a:xfrm>
            <a:off x="370369" y="2736482"/>
            <a:ext cx="2436950" cy="2852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Познание себя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СОЗДАНИЕ УСЛОВИЙ ДЛЯ </a:t>
            </a: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</a:rPr>
              <a:t>ПОЗНАНИЯ</a:t>
            </a: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;</a:t>
            </a: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- РЕАЛИЗАЦИЯ ПРОФЕССИОНАЛЬНЫХ ПРОБ В УРОЧНОЙ, ВНЕУРОЧНОЙ ДЕЯТЕЛЬНОСТИ,                      В СИСТЕМЕ ДОПОЛНИТЕЛЬНОГО ОБРАЗОВАНИЯ.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5C1002A-F943-3728-5961-4539D4219613}"/>
              </a:ext>
            </a:extLst>
          </p:cNvPr>
          <p:cNvSpPr/>
          <p:nvPr/>
        </p:nvSpPr>
        <p:spPr>
          <a:xfrm>
            <a:off x="2866422" y="3817398"/>
            <a:ext cx="2899434" cy="24695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Компетентностный подход</a:t>
            </a:r>
          </a:p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- СОЦИОКУЛЬТУРНЫЕ КОМПЕТЕНЦИИ;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ЛИЧНОСТНЫЕ КОМПЕТЕНЦИИ;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ДУХОВНО-НРАВСТВЕННЫЕ КАЧЕСТВА.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2573F59-9113-49E9-B0DD-4FBF4EF31574}"/>
              </a:ext>
            </a:extLst>
          </p:cNvPr>
          <p:cNvSpPr/>
          <p:nvPr/>
        </p:nvSpPr>
        <p:spPr>
          <a:xfrm>
            <a:off x="5824960" y="2785195"/>
            <a:ext cx="2952327" cy="2469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Знание профессиональных сфер</a:t>
            </a:r>
          </a:p>
          <a:p>
            <a:pPr algn="ctr"/>
            <a:endParaRPr lang="ru-RU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ВЗАИМОСВЯЗЬ </a:t>
            </a:r>
            <a:r>
              <a:rPr lang="ru-RU" sz="1400" b="1">
                <a:solidFill>
                  <a:srgbClr val="002060"/>
                </a:solidFill>
                <a:latin typeface="Montserrat" panose="00000500000000000000" pitchFamily="2" charset="-52"/>
              </a:rPr>
              <a:t>С ПАРТНЕРАМИ.</a:t>
            </a:r>
            <a:endParaRPr lang="ru-RU" sz="14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 algn="ctr">
              <a:buFontTx/>
              <a:buChar char="-"/>
            </a:pPr>
            <a:endParaRPr lang="ru-RU" sz="1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819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7F93E-5822-2859-C647-7C8E0BD10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1995C7-878A-009B-B364-6ECFB10DFE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5"/>
          <a:stretch/>
        </p:blipFill>
        <p:spPr bwMode="auto">
          <a:xfrm>
            <a:off x="245781" y="462578"/>
            <a:ext cx="183388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9F3F4-FCE1-0201-308D-D23C8679D125}"/>
              </a:ext>
            </a:extLst>
          </p:cNvPr>
          <p:cNvSpPr txBox="1"/>
          <p:nvPr/>
        </p:nvSpPr>
        <p:spPr>
          <a:xfrm>
            <a:off x="1827017" y="422030"/>
            <a:ext cx="2862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профессию</a:t>
            </a:r>
          </a:p>
          <a:p>
            <a:r>
              <a:rPr lang="ru-RU" sz="1000" b="1" kern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 РШИ с. Камышла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42D8-E9DE-D626-9268-8D164C432D83}"/>
              </a:ext>
            </a:extLst>
          </p:cNvPr>
          <p:cNvSpPr txBox="1"/>
          <p:nvPr/>
        </p:nvSpPr>
        <p:spPr>
          <a:xfrm>
            <a:off x="683568" y="2186779"/>
            <a:ext cx="7776864" cy="96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algn="just">
              <a:lnSpc>
                <a:spcPct val="9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F46CD-BA68-AC8A-FAA5-F2D6AE690677}"/>
              </a:ext>
            </a:extLst>
          </p:cNvPr>
          <p:cNvSpPr txBox="1"/>
          <p:nvPr/>
        </p:nvSpPr>
        <p:spPr>
          <a:xfrm>
            <a:off x="863978" y="1404507"/>
            <a:ext cx="4176466" cy="83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9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   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ПОЗНАНИЕ СЕБЯ»</a:t>
            </a:r>
          </a:p>
          <a:p>
            <a:pPr marL="457200" algn="ctr">
              <a:lnSpc>
                <a:spcPct val="95000"/>
              </a:lnSpc>
              <a:spcAft>
                <a:spcPts val="1000"/>
              </a:spcAft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E52337BC-AFC1-8459-2BFB-49809DCC0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" y="2008826"/>
            <a:ext cx="3239580" cy="425131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98DDC1DA-776D-3BD8-FC1D-3BBBC639F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5949"/>
            <a:ext cx="4247964" cy="3047999"/>
          </a:xfrm>
          <a:prstGeom prst="rect">
            <a:avLst/>
          </a:prstGeom>
        </p:spPr>
      </p:pic>
      <p:pic>
        <p:nvPicPr>
          <p:cNvPr id="6" name="Рисунок 4" descr="C:\Users\Учитель12\AppData\Local\Microsoft\Windows\Temporary Internet Files\Content.Word\IMG-20220517-WA0014.jpg">
            <a:extLst>
              <a:ext uri="{FF2B5EF4-FFF2-40B4-BE49-F238E27FC236}">
                <a16:creationId xmlns:a16="http://schemas.microsoft.com/office/drawing/2014/main" id="{50D9594B-9793-9A8C-644A-B7CCD452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94" y="466046"/>
            <a:ext cx="3419988" cy="2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74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2561</TotalTime>
  <Words>604</Words>
  <Application>Microsoft Office PowerPoint</Application>
  <PresentationFormat>Экран (4:3)</PresentationFormat>
  <Paragraphs>122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Georgia</vt:lpstr>
      <vt:lpstr>Monotype Corsiva</vt:lpstr>
      <vt:lpstr>Montserrat</vt:lpstr>
      <vt:lpstr>Times New Roman</vt:lpstr>
      <vt:lpstr>Verdana</vt:lpstr>
      <vt:lpstr>Wingdings</vt:lpstr>
      <vt:lpstr>Wingdings 2</vt:lpstr>
      <vt:lpstr>YS Text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Ольга</dc:creator>
  <cp:lastModifiedBy>admin</cp:lastModifiedBy>
  <cp:revision>160</cp:revision>
  <cp:lastPrinted>2024-11-06T06:53:05Z</cp:lastPrinted>
  <dcterms:created xsi:type="dcterms:W3CDTF">2016-02-03T05:12:09Z</dcterms:created>
  <dcterms:modified xsi:type="dcterms:W3CDTF">2024-11-06T06:57:48Z</dcterms:modified>
</cp:coreProperties>
</file>