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72" r:id="rId4"/>
    <p:sldId id="261" r:id="rId5"/>
    <p:sldId id="262" r:id="rId6"/>
    <p:sldId id="263" r:id="rId7"/>
    <p:sldId id="264" r:id="rId8"/>
    <p:sldId id="281" r:id="rId9"/>
    <p:sldId id="265" r:id="rId10"/>
    <p:sldId id="266" r:id="rId11"/>
    <p:sldId id="275" r:id="rId12"/>
    <p:sldId id="282" r:id="rId13"/>
    <p:sldId id="284" r:id="rId14"/>
    <p:sldId id="283" r:id="rId15"/>
    <p:sldId id="267" r:id="rId16"/>
    <p:sldId id="268" r:id="rId17"/>
    <p:sldId id="269" r:id="rId18"/>
    <p:sldId id="270" r:id="rId19"/>
    <p:sldId id="271" r:id="rId20"/>
    <p:sldId id="276" r:id="rId21"/>
    <p:sldId id="274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18.12.2024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18.12.2024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18.12.2024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18.12.2024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18.12.2024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18.12.2024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2.xls"/><Relationship Id="rId4" Type="http://schemas.openxmlformats.org/officeDocument/2006/relationships/oleObject" Target="../embeddings/_____Microsoft_Office_Excel_97-20031.xls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3"/>
            <a:ext cx="7772400" cy="367240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Северо-восточное управление  Министерства образования и науки Самарской области </a:t>
            </a:r>
            <a:b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kern="1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Государственное бюджетное общеобразовательное учреждение Самарской области                             «Реабилитационная школа-интернат для обучающихся с ограниченными возможностями здоровья                                                         имени А.З. </a:t>
            </a:r>
            <a:r>
              <a:rPr lang="ru-RU" sz="1400" kern="1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Акчурина</a:t>
            </a:r>
            <a:r>
              <a:rPr lang="ru-RU" sz="1400" kern="1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с. Камышла» </a:t>
            </a:r>
            <a:r>
              <a:rPr lang="ru-RU" sz="1400" kern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/>
            </a:r>
            <a:br>
              <a:rPr lang="ru-RU" sz="1400" kern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речевой активности у обучающихся с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нарушениями речи в системе адаптированного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развивающего взаимодействия специалистов.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293096"/>
            <a:ext cx="8280920" cy="1728192"/>
          </a:xfrm>
        </p:spPr>
        <p:txBody>
          <a:bodyPr>
            <a:normAutofit/>
          </a:bodyPr>
          <a:lstStyle/>
          <a:p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Мингатинова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Лилия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Нагимулловна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педагог-психолог, 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Раянова Эльвира Миргабитзяновна, учитель-логопед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Консультативная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поддержка педагогических работников и родителей решает вопросы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повышает уровень компетентности в области речевого и психического развития детей. Проведение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консультаций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вопросам психического и речевого развития детей помогает родителям и педагогам грамотно взаимодействовать с детьми, эффективно строить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развивающую работу.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5400" y="764704"/>
            <a:ext cx="3581400" cy="72008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Игровые моменты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IMG_20220404_111416_HD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4267200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f4450fad-afbd-4660-ae60-0c9030cfa28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81600" y="1828800"/>
            <a:ext cx="362307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ТО, ФИЛЬМ\Разные фото\IMG_20220405_100344_HD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568951" cy="55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/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Аналитическая деятельность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4189433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/>
          </p:cNvGraphicFramePr>
          <p:nvPr/>
        </p:nvGraphicFramePr>
        <p:xfrm>
          <a:off x="4679504" y="2276872"/>
          <a:ext cx="4464496" cy="2913509"/>
        </p:xfrm>
        <a:graphic>
          <a:graphicData uri="http://schemas.openxmlformats.org/presentationml/2006/ole">
            <p:oleObj spid="_x0000_s1027" name="Диаграмма" r:id="rId4" imgW="5714918" imgH="3057538" progId="Excel.Sheet.8">
              <p:embed/>
            </p:oleObj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30" name="Object 6"/>
          <p:cNvGraphicFramePr>
            <a:graphicFrameLocks/>
          </p:cNvGraphicFramePr>
          <p:nvPr/>
        </p:nvGraphicFramePr>
        <p:xfrm>
          <a:off x="251520" y="3933056"/>
          <a:ext cx="5112568" cy="2464668"/>
        </p:xfrm>
        <a:graphic>
          <a:graphicData uri="http://schemas.openxmlformats.org/presentationml/2006/ole">
            <p:oleObj spid="_x0000_s1030" name="Диаграмма" r:id="rId5" imgW="8781986" imgH="4391010" progId="Excel.Sheet.8">
              <p:embed/>
            </p:oleObj>
          </a:graphicData>
        </a:graphic>
      </p:graphicFrame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38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, ФИЛЬМ\ФОТОГРАФИИ\фото коррекц. неделя\IMG_20220404_112224_HD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84840"/>
            <a:ext cx="8640959" cy="5668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500826" y="357166"/>
            <a:ext cx="2071702" cy="5510234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игры - инсценировки,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игры - забавы,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 игры - соревнования,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дидактические, творческие, сюжетно-ролевые игры,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подвижные игры,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игры - драматизации,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игры - имитации, 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игры - хороводы,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беседы.</a:t>
            </a:r>
          </a:p>
          <a:p>
            <a:endParaRPr lang="ru-RU" dirty="0"/>
          </a:p>
        </p:txBody>
      </p:sp>
      <p:pic>
        <p:nvPicPr>
          <p:cNvPr id="10" name="Picture 2" descr="G:\ФОТОГРАФИИ\МОЁ занятие\SDC1594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5943600" cy="4457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 с использованием</a:t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нестандартных приемов.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1. 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Арт-терапия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является средством свободного самовыражения. В особой символической форме: через рисунок, игру, сказку, музыку.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	Музыкотерапия – метод психотерапии, основанный на эмоциональном восприятии музыки.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	Техники 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изо-терапии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»: 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пальцевая живопись, рисование мягкой бумагой и т.д.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	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метод, использующий сказочную форму для речевого развития личности, расширения сознания и совершенствования взаимодействия через речь с окружающим миром.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	Песочная терапия.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	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Ароматерапия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применение эфирных масел и масляных суспензий с целью укрепления здоровья человека.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/>
                <a:ea typeface="Calibri"/>
              </a:rPr>
              <a:t/>
            </a:r>
            <a:br>
              <a:rPr lang="ru-RU" sz="3600" b="1" dirty="0" smtClean="0">
                <a:latin typeface="Times New Roman"/>
                <a:ea typeface="Calibri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МУЗЫКОТЕРАПИЯ –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это лекарство, которое слушают.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Приёмы музыкотерапии:</a:t>
            </a:r>
            <a:endParaRPr lang="ru-RU" sz="2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Прослушивание музыкальных произведений, например во время штриховки или рисования.</a:t>
            </a:r>
            <a:endParaRPr lang="ru-RU" sz="2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Ритмические движения под музыку.</a:t>
            </a:r>
            <a:endParaRPr lang="ru-RU" sz="2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Сочетание музыки с работой по развитию ручного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праксиса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Пропевание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чистоговорок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под музыкальное сопровождение.</a:t>
            </a:r>
            <a:endParaRPr lang="ru-RU" sz="2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43400" y="548680"/>
            <a:ext cx="4343400" cy="504056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210319_1400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533400"/>
            <a:ext cx="3124200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IMG_20210319_1401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57800" y="4267200"/>
            <a:ext cx="3124200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6" descr="IMG_20210316_1227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200400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Содержимое 7" descr="IMG_20210316_1239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1066800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4258816" cy="172819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ПЕСКОТЕРАПИЯ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–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один из видов работы над дыханием, творческим воображением и не только.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6" name="Содержимое 5" descr="IMG_20220406_123958_HD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852936"/>
            <a:ext cx="5304589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s://www.maam.ru/upload/blogs/4b0944a1c8334917643f9bde6f79472f.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6995" y="620688"/>
            <a:ext cx="336239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Не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существует речевых расстройств, при которых вследствие межсистемных связей не отмечались бы другие психологические нарушения. Вместе они образуют сложный психологический профиль отклонений в психическом развитии у детей, в структуре которого одним из ведущих синдромов являются речевые нарушения.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263928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620688"/>
            <a:ext cx="5122911" cy="86409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занимательных мероприятий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C:\Users\HOME\Desktop\Новая папка (2)\IMG-20210211-WA0002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2548046" cy="2620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Объект 5" descr="C:\Users\HOME\Desktop\Новая папка (2)\IMG-20210211-WA0008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004" y="1600200"/>
            <a:ext cx="3810992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C:\Users\HOME\Desktop\Новая папка (2)\IMG-20210211-WA0004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7340"/>
            <a:ext cx="2952328" cy="3546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2843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C:\Users\HOME\Desktop\Новая папка (2)\IMG_20210208_150759_HDR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824536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Объект 5" descr="C:\Users\HOME\Desktop\Новая папка (2)\IMG_20210208_140753_HDR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64704"/>
            <a:ext cx="3079865" cy="2310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C:\Users\HOME\Desktop\Новая папка (2)\IMG_20210209_100615_HDR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4248472" cy="2725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C:\Users\HOME\Desktop\Новая папка (2)\IMG_20210209_100821_HDR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75387"/>
            <a:ext cx="2445385" cy="23202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8044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D:\ФОТОГРАФИИ\неделя спец.21\IMG_20210209_100504_HDR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31" y="1442681"/>
            <a:ext cx="4392487" cy="3888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Объект 5" descr="D:\ФОТОГРАФИИ\неделя спец.21\IMG_20210209_100458_HDR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564904"/>
            <a:ext cx="4248472" cy="388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108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4104456" cy="122413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Акция «Дружные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ладошки Добрых Дел»</a:t>
            </a:r>
          </a:p>
        </p:txBody>
      </p:sp>
      <p:pic>
        <p:nvPicPr>
          <p:cNvPr id="5" name="Рисунок 4" descr="G:\Зима\Работа\IMG_20191209_1156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0648"/>
            <a:ext cx="3708167" cy="2938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G:\Зима\Работа\IMG_20191209_1434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56992"/>
            <a:ext cx="8280920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1698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 даже маленькими шагами можно добиться больших успехов»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20220404_114021_HD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8640960" cy="46805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deti-3-5-le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2329656"/>
            <a:ext cx="670560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356992"/>
            <a:ext cx="5328592" cy="3172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76672"/>
            <a:ext cx="3840427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4038600" cy="2875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73911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Совместная работа 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специалистов </a:t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позволяет </a:t>
            </a:r>
            <a:r>
              <a:rPr lang="ru-RU" sz="31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решать несколько задач: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lvl="0" algn="just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коррекционно-развивающего пространства.</a:t>
            </a:r>
          </a:p>
          <a:p>
            <a:pPr lvl="0"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Полноценное профессиональное взаимодействие в педагогическом процессе.</a:t>
            </a:r>
          </a:p>
          <a:p>
            <a:pPr lvl="0"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Обновление содержания коррекционной работы с детьми-логопатами.</a:t>
            </a:r>
          </a:p>
          <a:p>
            <a:pPr lvl="0"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Высокий уровень и творческий характер деятельности специалистов.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55527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сотрудничества педагога-психолога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учителя-логопеда: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взаимодействия                   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процессе коррекционно-развивающей образовательной деятельности, стимулирующей речевое,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познавательное                      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личностное развитие ребёнка.</a:t>
            </a:r>
          </a:p>
        </p:txBody>
      </p:sp>
    </p:spTree>
    <p:extLst>
      <p:ext uri="{BB962C8B-B14F-4D97-AF65-F5344CB8AC3E}">
        <p14:creationId xmlns="" xmlns:p14="http://schemas.microsoft.com/office/powerpoint/2010/main" val="38052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работы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lide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1766" t="17312" r="9015" b="10240"/>
          <a:stretch/>
        </p:blipFill>
        <p:spPr>
          <a:xfrm>
            <a:off x="539553" y="1268760"/>
            <a:ext cx="7992888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Планирование и реализация коррекционно-развивающего воздействия требует взаимодействия учителя-логопеда и педагога-психолога в тех случаях, когда в основе трудностей обучения и воспитания учащихся лежат следующие проблемы:</a:t>
            </a:r>
          </a:p>
          <a:p>
            <a:pPr lvl="0" algn="just"/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несформированность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высших психических функций сочетается с недостаточностью речевого развития;</a:t>
            </a:r>
          </a:p>
          <a:p>
            <a:pPr lvl="0"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нарушение речевой сферы сопровождается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дезадаптирующей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тревожностью;</a:t>
            </a:r>
          </a:p>
          <a:p>
            <a:pPr lvl="0"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речевое недоразвитие сопровождается или вызывает снижение учебной мотивации, самоконтроля.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419785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124744"/>
            <a:ext cx="4860032" cy="4758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User\Desktop\ФОТО, ФИЛЬМ\Разные фото\IMG_20220406_124141_HD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3728181" cy="2796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Психолого-педагогический паспорт учащихся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10209989"/>
              </p:ext>
            </p:extLst>
          </p:nvPr>
        </p:nvGraphicFramePr>
        <p:xfrm>
          <a:off x="323528" y="1772816"/>
          <a:ext cx="8568951" cy="30151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3780">
                  <a:extLst>
                    <a:ext uri="{9D8B030D-6E8A-4147-A177-3AD203B41FA5}">
                      <a16:colId xmlns="" xmlns:a16="http://schemas.microsoft.com/office/drawing/2014/main" val="3068666981"/>
                    </a:ext>
                  </a:extLst>
                </a:gridCol>
                <a:gridCol w="1067852">
                  <a:extLst>
                    <a:ext uri="{9D8B030D-6E8A-4147-A177-3AD203B41FA5}">
                      <a16:colId xmlns="" xmlns:a16="http://schemas.microsoft.com/office/drawing/2014/main" val="4042363899"/>
                    </a:ext>
                  </a:extLst>
                </a:gridCol>
                <a:gridCol w="1494320">
                  <a:extLst>
                    <a:ext uri="{9D8B030D-6E8A-4147-A177-3AD203B41FA5}">
                      <a16:colId xmlns="" xmlns:a16="http://schemas.microsoft.com/office/drawing/2014/main" val="3444655382"/>
                    </a:ext>
                  </a:extLst>
                </a:gridCol>
                <a:gridCol w="1322385">
                  <a:extLst>
                    <a:ext uri="{9D8B030D-6E8A-4147-A177-3AD203B41FA5}">
                      <a16:colId xmlns="" xmlns:a16="http://schemas.microsoft.com/office/drawing/2014/main" val="2538622503"/>
                    </a:ext>
                  </a:extLst>
                </a:gridCol>
                <a:gridCol w="1457236">
                  <a:extLst>
                    <a:ext uri="{9D8B030D-6E8A-4147-A177-3AD203B41FA5}">
                      <a16:colId xmlns="" xmlns:a16="http://schemas.microsoft.com/office/drawing/2014/main" val="1564341626"/>
                    </a:ext>
                  </a:extLst>
                </a:gridCol>
                <a:gridCol w="1314798">
                  <a:extLst>
                    <a:ext uri="{9D8B030D-6E8A-4147-A177-3AD203B41FA5}">
                      <a16:colId xmlns="" xmlns:a16="http://schemas.microsoft.com/office/drawing/2014/main" val="460611113"/>
                    </a:ext>
                  </a:extLst>
                </a:gridCol>
                <a:gridCol w="1428580">
                  <a:extLst>
                    <a:ext uri="{9D8B030D-6E8A-4147-A177-3AD203B41FA5}">
                      <a16:colId xmlns="" xmlns:a16="http://schemas.microsoft.com/office/drawing/2014/main" val="3639918400"/>
                    </a:ext>
                  </a:extLst>
                </a:gridCol>
              </a:tblGrid>
              <a:tr h="996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Ф.И.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Особенности состояния здоровья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Готовность к школе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Мотивация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Речевая готовность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Приложение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03135439"/>
                  </a:ext>
                </a:extLst>
              </a:tr>
              <a:tr h="20183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А.....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ППЦНС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-Готов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-Условно готов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-Не готов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-Высокий уровень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-Средний уровень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-Внешняя мотивация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-Низкий уровень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-Негативное отношение к школе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Нарушения речи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Рекомендации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9246514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282</Words>
  <Application>Microsoft Office PowerPoint</Application>
  <PresentationFormat>Экран (4:3)</PresentationFormat>
  <Paragraphs>74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Диаграмма</vt:lpstr>
      <vt:lpstr>  Северо-восточное управление  Министерства образования и науки Самарской области  Государственное бюджетное общеобразовательное учреждение Самарской области                             «Реабилитационная школа-интернат для обучающихся с ограниченными возможностями здоровья                                                         имени А.З. Акчурина с. Камышла»    Развитие речевой активности у обучающихся с  нарушениями речи в системе адаптированного развивающего взаимодействия специалистов.</vt:lpstr>
      <vt:lpstr>Слайд 2</vt:lpstr>
      <vt:lpstr>Слайд 3</vt:lpstr>
      <vt:lpstr>Совместная работа специалистов  позволяет решать несколько задач: </vt:lpstr>
      <vt:lpstr>Слайд 5</vt:lpstr>
      <vt:lpstr>Задачи работы</vt:lpstr>
      <vt:lpstr>Слайд 7</vt:lpstr>
      <vt:lpstr>Слайд 8</vt:lpstr>
      <vt:lpstr>Психолого-педагогический паспорт учащихся</vt:lpstr>
      <vt:lpstr>Слайд 10</vt:lpstr>
      <vt:lpstr>Игровые моменты</vt:lpstr>
      <vt:lpstr>Слайд 12</vt:lpstr>
      <vt:lpstr>Аналитическая деятельность</vt:lpstr>
      <vt:lpstr>Слайд 14</vt:lpstr>
      <vt:lpstr>  </vt:lpstr>
      <vt:lpstr>  Технологии с использованием  нестандартных приемов. </vt:lpstr>
      <vt:lpstr> МУЗЫКОТЕРАПИЯ –  это лекарство, которое слушают.  </vt:lpstr>
      <vt:lpstr>Сказкотерапия</vt:lpstr>
      <vt:lpstr>ПЕСКОТЕРАПИЯ – один из видов работы над дыханием, творческим воображением и не только.</vt:lpstr>
      <vt:lpstr>Проведение занимательных мероприятий</vt:lpstr>
      <vt:lpstr>Слайд 21</vt:lpstr>
      <vt:lpstr>Слайд 22</vt:lpstr>
      <vt:lpstr>Акция «Дружные ладошки Добрых Дел»</vt:lpstr>
      <vt:lpstr>«И даже маленькими шагами можно добиться больших успехов»</vt:lpstr>
      <vt:lpstr> Спасибо за внимание!!!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2014-06-24T15:51:35Z</dcterms:created>
  <dcterms:modified xsi:type="dcterms:W3CDTF">2024-12-18T10:28:41Z</dcterms:modified>
</cp:coreProperties>
</file>