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1" r:id="rId4"/>
    <p:sldId id="260" r:id="rId5"/>
    <p:sldId id="281" r:id="rId6"/>
    <p:sldId id="280" r:id="rId7"/>
    <p:sldId id="282" r:id="rId8"/>
    <p:sldId id="283" r:id="rId9"/>
    <p:sldId id="285" r:id="rId10"/>
    <p:sldId id="286" r:id="rId11"/>
    <p:sldId id="288" r:id="rId12"/>
    <p:sldId id="272" r:id="rId13"/>
    <p:sldId id="261" r:id="rId14"/>
    <p:sldId id="270" r:id="rId15"/>
    <p:sldId id="287" r:id="rId16"/>
  </p:sldIdLst>
  <p:sldSz cx="12190413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804" y="-90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B5CB4-3024-4660-93DE-E50A6BC0958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CA4C-567F-4372-AA92-E1E60740B2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154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4CA4C-567F-4372-AA92-E1E60740B22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357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281" y="2125980"/>
            <a:ext cx="1036185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562" y="3840480"/>
            <a:ext cx="853328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520" y="1577340"/>
            <a:ext cx="53028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063" y="1577340"/>
            <a:ext cx="53028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802" y="2586633"/>
            <a:ext cx="9142810" cy="92333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36933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5983-00B2-4FD6-BCB1-7E90114083F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A7C2-7F91-47F2-9793-2EAE4082B2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336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14573" y="114999"/>
            <a:ext cx="836126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521" y="1577340"/>
            <a:ext cx="109713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4741" y="6377940"/>
            <a:ext cx="390093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521" y="6377940"/>
            <a:ext cx="28037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7097" y="6377940"/>
            <a:ext cx="28037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apkpro.ru/upload/docs/%D0%9A%D0%BB%D0%B0%D1%81%D1%81%D0%BD%D1%8B%D0%B9%20%D0%BC%D0%B0%D1%80%D0%B0%D1%84%D0%BE%D0%BD%2020.06%202022%20%D0%9C%D0%B0%D1%82%D0%B5%D1%80%D0%B8%D0%B0%D0%BB%D1%8B%20%D0%B4%D0%BB%D1%8F%20%D1%80%D0%B5%D0%B3%D0%B8%D0%BE%D0%BD%D0%B0%D0%BB%D1%8C%D0%BD%D1%8B%D1%85%20%D0%BF%D0%BB%D0%BE%D1%89%D0%B0%D0%B4%D0%BE%D0%BA.pdf" TargetMode="External"/><Relationship Id="rId7" Type="http://schemas.openxmlformats.org/officeDocument/2006/relationships/hyperlink" Target="https://vk.com/video/@public213221936?list=e6e95a0fa485f747be&amp;z=video-213221936_456239034" TargetMode="External"/><Relationship Id="rId2" Type="http://schemas.openxmlformats.org/officeDocument/2006/relationships/hyperlink" Target="https://apkpro.ru/upload/docs/razgovory-o-vazhnom/%D0%9E%D0%B1%20%D0%B8%D1%81%D0%BF%D0%BE%D0%BB%D1%8C%D0%B7%D0%BE%D0%B2%D0%B0%D0%BD%D0%B8%D0%B8%20%D0%B3%D0%BE%D1%81%D1%83%D0%B4%D0%B0%D1%80%D1%81%D1%82%D0%B2%D0%B5%D0%BD%D0%BD%D1%8B%D1%85%20%D1%81%D0%B8%D0%BC%D0%B2%D0%BE%D0%BB%D0%BE%D0%B2%20%D0%A0%D0%A4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rutube.ru/video/553d5418b791042fcd3b6615be76ae04" TargetMode="External"/><Relationship Id="rId5" Type="http://schemas.openxmlformats.org/officeDocument/2006/relationships/hyperlink" Target="https://apkpro.ru/upload/docs/razgovory-o-vazhnom/%D0%A0%D0%B0%D0%B1%D0%BE%D1%82%D1%8B%20%D0%BF%D0%BE%D0%B1%D0%B5%D0%B4%D0%B8%D1%82%D0%B5%D0%BB%D0%B5%D0%B9%20%D0%B8%20%D0%BB%D0%B0%D1%83%D1%80%D0%B5%D0%B0%D1%82%D0%BE%D0%B2%20%D0%BA%D0%BE%D0%BD%D0%BA%D1%83%D1%80%D1%81%D0%B0.zip" TargetMode="External"/><Relationship Id="rId10" Type="http://schemas.openxmlformats.org/officeDocument/2006/relationships/hyperlink" Target="https://apkpro.ru/razgovory-o-vazhnom/" TargetMode="External"/><Relationship Id="rId4" Type="http://schemas.openxmlformats.org/officeDocument/2006/relationships/hyperlink" Target="https://apkpro.ru/upload/docs/razgovory-o-vazhnom/%D0%A1%D1%82%D1%80%D0%B0%D1%82%D0%B5%D0%B3%D0%B8%D1%8F%20%D1%80%D0%B0%D0%B7%D0%B2%D0%B8%D1%82%D0%B8%D1%8F%20%D0%B2%D0%BE%D1%81%D0%BF%D0%B8%D1%82%D0%B0%D0%BD%D0%B8%D1%8F.pdf" TargetMode="External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apkpro.ru/razgovory-o-vazhn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s://apkpro.ru/razgovory-o-vazhnom/" TargetMode="External"/><Relationship Id="rId7" Type="http://schemas.openxmlformats.org/officeDocument/2006/relationships/image" Target="../media/image16.jpeg"/><Relationship Id="rId2" Type="http://schemas.openxmlformats.org/officeDocument/2006/relationships/hyperlink" Target="https://rutube.ru/video/ee8c804d97f16360c1b9d366cc4803b1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hyperlink" Target="https://rutube.ru/video/158147bcec19dfcc9ee1503f7aab01da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soo.r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89806" y="2286000"/>
            <a:ext cx="10077408" cy="3647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endParaRPr lang="ru-RU" sz="3600" b="1" spc="-35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3600" b="1" spc="-35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Подготовка</a:t>
            </a:r>
            <a:endParaRPr lang="ru-RU" sz="3600" b="1" spc="-875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3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</a:t>
            </a:r>
            <a:r>
              <a:rPr sz="3600" b="1" spc="-2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3600" b="1" spc="-15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реализации</a:t>
            </a:r>
            <a:r>
              <a:rPr sz="3600" b="1" spc="2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3600" b="1" spc="-1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проекта</a:t>
            </a:r>
            <a:endParaRPr sz="36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985" algn="ctr">
              <a:lnSpc>
                <a:spcPct val="100000"/>
              </a:lnSpc>
              <a:spcBef>
                <a:spcPts val="10"/>
              </a:spcBef>
            </a:pPr>
            <a:r>
              <a:rPr sz="3600" b="1" spc="-3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«Разговор</a:t>
            </a:r>
            <a:r>
              <a:rPr sz="3600" b="1" spc="9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36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</a:t>
            </a:r>
            <a:r>
              <a:rPr sz="3600" b="1" spc="15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3600" b="1" spc="-40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важн</a:t>
            </a:r>
            <a:r>
              <a:rPr lang="ru-RU" sz="3600" b="1" spc="-4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ом»</a:t>
            </a:r>
          </a:p>
          <a:p>
            <a:pPr marL="6985" algn="ctr">
              <a:lnSpc>
                <a:spcPct val="100000"/>
              </a:lnSpc>
              <a:spcBef>
                <a:spcPts val="10"/>
              </a:spcBef>
            </a:pPr>
            <a:endParaRPr lang="ru-RU" sz="3600" b="1" spc="-4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985" algn="ctr">
              <a:lnSpc>
                <a:spcPct val="100000"/>
              </a:lnSpc>
              <a:spcBef>
                <a:spcPts val="10"/>
              </a:spcBef>
            </a:pPr>
            <a:endParaRPr lang="ru-RU" sz="3600" b="1" spc="-4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985" algn="ctr">
              <a:lnSpc>
                <a:spcPct val="100000"/>
              </a:lnSpc>
              <a:spcBef>
                <a:spcPts val="10"/>
              </a:spcBef>
            </a:pPr>
            <a:r>
              <a:rPr sz="2000" b="1" spc="30" dirty="0" smtClean="0">
                <a:solidFill>
                  <a:srgbClr val="1F386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ru-RU" sz="2000" b="1" spc="-5" dirty="0" smtClean="0">
                <a:solidFill>
                  <a:srgbClr val="1F386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4.06.</a:t>
            </a:r>
            <a:r>
              <a:rPr sz="2000" b="1" spc="30" dirty="0" smtClean="0">
                <a:solidFill>
                  <a:srgbClr val="1F386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202</a:t>
            </a:r>
            <a:r>
              <a:rPr sz="2000" b="1" spc="-5" dirty="0" smtClean="0">
                <a:solidFill>
                  <a:srgbClr val="1F386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883"/>
            <a:ext cx="12393587" cy="99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06" y="985368"/>
            <a:ext cx="1195515" cy="114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3806" y="129540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Министерство образования и науки Самарской области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98" r="19562" b="5966"/>
          <a:stretch/>
        </p:blipFill>
        <p:spPr bwMode="auto">
          <a:xfrm>
            <a:off x="453310" y="211193"/>
            <a:ext cx="11489554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272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51806" y="2961115"/>
            <a:ext cx="10134600" cy="3363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1625">
              <a:lnSpc>
                <a:spcPts val="2355"/>
              </a:lnSpc>
            </a:pPr>
            <a:r>
              <a:rPr lang="ru-RU" sz="1600" b="1" spc="5" dirty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sz="1600" b="1" spc="5" dirty="0" err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Документы</a:t>
            </a:r>
            <a:endParaRPr sz="16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717550">
              <a:spcBef>
                <a:spcPts val="85"/>
              </a:spcBef>
            </a:pPr>
            <a:r>
              <a:rPr sz="1600" b="1" i="1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 pitchFamily="34" charset="0"/>
                <a:ea typeface="Verdana" pitchFamily="34" charset="0"/>
                <a:cs typeface="Verdana" pitchFamily="34" charset="0"/>
                <a:hlinkClick r:id="rId2"/>
              </a:rPr>
              <a:t> </a:t>
            </a:r>
            <a:r>
              <a:rPr sz="2000" i="1" spc="-5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Об</a:t>
            </a:r>
            <a:r>
              <a:rPr sz="2000" i="1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использовании государственных символов</a:t>
            </a:r>
            <a:endParaRPr sz="2000" i="1" spc="-5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Calibri"/>
              <a:cs typeface="Calibri"/>
            </a:endParaRPr>
          </a:p>
          <a:p>
            <a:pPr marL="717550">
              <a:spcBef>
                <a:spcPts val="165"/>
              </a:spcBef>
            </a:pPr>
            <a:r>
              <a:rPr sz="2000" i="1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ru-RU" sz="2000" i="1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"</a:t>
            </a:r>
            <a:r>
              <a:rPr sz="2000" i="1" spc="-5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Классный</a:t>
            </a:r>
            <a:r>
              <a:rPr sz="2000" i="1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i="1" spc="-5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марафон</a:t>
            </a:r>
            <a:r>
              <a:rPr lang="ru-RU" sz="2000" i="1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"</a:t>
            </a:r>
            <a:r>
              <a:rPr sz="2000" i="1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i="1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20.06 </a:t>
            </a:r>
            <a:r>
              <a:rPr sz="2000" i="1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2022</a:t>
            </a:r>
            <a:r>
              <a:rPr lang="ru-RU" sz="2000" i="1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.</a:t>
            </a:r>
            <a:r>
              <a:rPr sz="2000" i="1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000" i="1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Материалы для региональных площадок</a:t>
            </a:r>
            <a:endParaRPr sz="2000" i="1" spc="-5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Calibri"/>
              <a:cs typeface="Calibri"/>
            </a:endParaRPr>
          </a:p>
          <a:p>
            <a:pPr marL="717550">
              <a:spcBef>
                <a:spcPts val="160"/>
              </a:spcBef>
            </a:pPr>
            <a:r>
              <a:rPr sz="2000" i="1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2000" i="1" spc="-5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Стратегия</a:t>
            </a:r>
            <a:r>
              <a:rPr sz="2000" i="1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 развития воспитания</a:t>
            </a:r>
            <a:endParaRPr sz="2000" i="1" spc="-5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Calibri"/>
              <a:cs typeface="Calibri"/>
            </a:endParaRPr>
          </a:p>
          <a:p>
            <a:pPr marL="304165">
              <a:spcBef>
                <a:spcPts val="509"/>
              </a:spcBef>
            </a:pPr>
            <a:r>
              <a:rPr lang="ru-RU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sz="1600" b="1" dirty="0" err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Полезное</a:t>
            </a:r>
            <a:endParaRPr sz="16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50240" marR="5080" lvl="1" indent="-346075">
              <a:lnSpc>
                <a:spcPct val="108500"/>
              </a:lnSpc>
              <a:buClr>
                <a:srgbClr val="F5F5F5"/>
              </a:buClr>
              <a:buSzPct val="65625"/>
              <a:buFont typeface="Symbol"/>
              <a:buChar char=""/>
              <a:tabLst>
                <a:tab pos="649605" algn="l"/>
                <a:tab pos="650240" algn="l"/>
              </a:tabLst>
            </a:pPr>
            <a:r>
              <a:rPr sz="2000" i="1" u="heavy" spc="-5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Всероссийский</a:t>
            </a:r>
            <a:r>
              <a:rPr sz="2000" i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конкурс среди классных руководителей на лучшие  методические разработки </a:t>
            </a:r>
            <a:r>
              <a:rPr sz="2000" i="1" u="heavy" spc="-5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воспитательных</a:t>
            </a:r>
            <a:r>
              <a:rPr sz="2000" i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000" i="1" u="heavy" spc="-5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мероприятий</a:t>
            </a:r>
            <a:r>
              <a:rPr sz="2000" i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. </a:t>
            </a:r>
            <a:r>
              <a:rPr sz="20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Работы победителей и лауреатов  2021 года</a:t>
            </a:r>
            <a:endParaRPr sz="2000" u="heavy" spc="-5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Calibri"/>
              <a:cs typeface="Calibri"/>
            </a:endParaRPr>
          </a:p>
          <a:p>
            <a:pPr marL="281940">
              <a:spcBef>
                <a:spcPts val="640"/>
              </a:spcBef>
            </a:pPr>
            <a:r>
              <a:rPr lang="ru-RU" b="1" spc="-20" dirty="0">
                <a:solidFill>
                  <a:srgbClr val="333333"/>
                </a:solidFill>
                <a:latin typeface="Arial"/>
                <a:cs typeface="Arial"/>
              </a:rPr>
              <a:t>                         </a:t>
            </a:r>
            <a:r>
              <a:rPr sz="16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Видеоматериалы</a:t>
            </a:r>
            <a:endParaRPr lang="ru-RU" sz="1600" b="1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31825">
              <a:spcBef>
                <a:spcPts val="640"/>
              </a:spcBef>
            </a:pPr>
            <a:r>
              <a:rPr lang="ru-RU" sz="2000" i="1" spc="-10" dirty="0" smtClean="0">
                <a:ea typeface="Verdana" pitchFamily="34" charset="0"/>
                <a:cs typeface="Verdana" pitchFamily="34" charset="0"/>
              </a:rPr>
              <a:t>Цикл</a:t>
            </a:r>
            <a:r>
              <a:rPr lang="ru-RU" sz="2000" i="1" spc="-110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ru-RU" sz="2000" i="1" spc="-15" dirty="0" err="1" smtClean="0">
                <a:ea typeface="Verdana" pitchFamily="34" charset="0"/>
                <a:cs typeface="Verdana" pitchFamily="34" charset="0"/>
              </a:rPr>
              <a:t>интенсивов</a:t>
            </a:r>
            <a:r>
              <a:rPr lang="ru-RU" sz="2000" i="1" spc="-145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ru-RU" sz="2000" i="1" spc="-30" dirty="0" smtClean="0">
                <a:ea typeface="Verdana" pitchFamily="34" charset="0"/>
                <a:cs typeface="Verdana" pitchFamily="34" charset="0"/>
              </a:rPr>
              <a:t>«Классный</a:t>
            </a:r>
            <a:r>
              <a:rPr lang="ru-RU" sz="2000" i="1" spc="-165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ru-RU" sz="2000" i="1" spc="-40" dirty="0" smtClean="0">
                <a:ea typeface="Verdana" pitchFamily="34" charset="0"/>
                <a:cs typeface="Verdana" pitchFamily="34" charset="0"/>
              </a:rPr>
              <a:t>марафон» (</a:t>
            </a:r>
            <a:r>
              <a:rPr sz="2000" b="1" u="heavy" spc="-5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R</a:t>
            </a:r>
            <a:r>
              <a:rPr sz="2000" b="1" u="heavy" spc="-30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u</a:t>
            </a:r>
            <a:r>
              <a:rPr sz="2000" b="1" u="heavy" spc="-5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t</a:t>
            </a:r>
            <a:r>
              <a:rPr sz="2000" b="1" u="heavy" spc="-30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u</a:t>
            </a:r>
            <a:r>
              <a:rPr sz="2000" b="1" u="heavy" spc="-35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b</a:t>
            </a:r>
            <a:r>
              <a:rPr sz="2000" b="1" u="heavy" spc="-5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e</a:t>
            </a:r>
            <a:r>
              <a:rPr lang="ru-RU" sz="2000" spc="-7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; </a:t>
            </a:r>
            <a:r>
              <a:rPr sz="2000" b="1" u="heavy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В</a:t>
            </a:r>
            <a:r>
              <a:rPr lang="ru-RU" sz="2000" b="1" u="heavy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к</a:t>
            </a:r>
            <a:r>
              <a:rPr sz="2000" b="1" u="heavy" spc="-35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о</a:t>
            </a:r>
            <a:r>
              <a:rPr sz="2000" b="1" u="heavy" spc="25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н</a:t>
            </a:r>
            <a:r>
              <a:rPr sz="2000" b="1" u="heavy" spc="-5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т</a:t>
            </a:r>
            <a:r>
              <a:rPr sz="2000" b="1" u="heavy" spc="-35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а</a:t>
            </a:r>
            <a:r>
              <a:rPr sz="2000" b="1" u="heavy" spc="-40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к</a:t>
            </a:r>
            <a:r>
              <a:rPr sz="2000" b="1" u="heavy" spc="-5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те</a:t>
            </a:r>
            <a:r>
              <a:rPr lang="ru-RU" sz="2000" b="1" u="heavy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lang="ru-RU" sz="2000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… </a:t>
            </a:r>
            <a:r>
              <a:rPr lang="ru-RU" sz="2000" i="1" spc="-5" dirty="0" smtClean="0"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список пополняется)</a:t>
            </a:r>
            <a:endParaRPr sz="2000" i="1" dirty="0">
              <a:latin typeface="Calibri"/>
              <a:cs typeface="Calibri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828006" y="3276600"/>
            <a:ext cx="228600" cy="228600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826787" y="3657600"/>
            <a:ext cx="228600" cy="228600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1826787" y="4038600"/>
            <a:ext cx="228600" cy="228600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828006" y="4648200"/>
            <a:ext cx="228600" cy="228600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828006" y="6019800"/>
            <a:ext cx="228600" cy="228600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1892"/>
          <a:stretch/>
        </p:blipFill>
        <p:spPr>
          <a:xfrm>
            <a:off x="227806" y="49023"/>
            <a:ext cx="11658600" cy="284657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41087" y="-15510"/>
            <a:ext cx="9945319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spcBef>
                <a:spcPts val="325"/>
              </a:spcBef>
            </a:pPr>
            <a:r>
              <a:rPr lang="en-US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10"/>
              </a:rPr>
              <a:t>https://apkpro.ru/razgovory-o-vazhnom/</a:t>
            </a:r>
            <a:endParaRPr lang="en-US" b="1" dirty="0">
              <a:cs typeface="Calibri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85006" y="2743200"/>
            <a:ext cx="108966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509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9097" y="-55178"/>
            <a:ext cx="1145136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algn="ctr">
              <a:lnSpc>
                <a:spcPct val="100000"/>
              </a:lnSpc>
              <a:spcBef>
                <a:spcPts val="100"/>
              </a:spcBef>
            </a:pPr>
            <a:r>
              <a:rPr sz="2650" b="1" kern="1200" spc="10" dirty="0">
                <a:solidFill>
                  <a:srgbClr val="C00000"/>
                </a:solidFill>
                <a:latin typeface="+mn-lt"/>
                <a:ea typeface="+mn-ea"/>
              </a:rPr>
              <a:t>Академия</a:t>
            </a:r>
            <a:r>
              <a:rPr b="1" spc="-95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650" b="1" kern="1200" spc="10" dirty="0">
                <a:solidFill>
                  <a:srgbClr val="C00000"/>
                </a:solidFill>
                <a:latin typeface="+mn-lt"/>
                <a:ea typeface="+mn-ea"/>
              </a:rPr>
              <a:t>Минпросвещения России</a:t>
            </a:r>
          </a:p>
        </p:txBody>
      </p:sp>
      <p:sp>
        <p:nvSpPr>
          <p:cNvPr id="3" name="object 3"/>
          <p:cNvSpPr/>
          <p:nvPr/>
        </p:nvSpPr>
        <p:spPr>
          <a:xfrm>
            <a:off x="460527" y="666091"/>
            <a:ext cx="11361837" cy="1324950"/>
          </a:xfrm>
          <a:custGeom>
            <a:avLst/>
            <a:gdLst/>
            <a:ahLst/>
            <a:cxnLst/>
            <a:rect l="l" t="t" r="r" b="b"/>
            <a:pathLst>
              <a:path w="8666480" h="1168400">
                <a:moveTo>
                  <a:pt x="8666480" y="0"/>
                </a:moveTo>
                <a:lnTo>
                  <a:pt x="0" y="0"/>
                </a:lnTo>
                <a:lnTo>
                  <a:pt x="0" y="1168400"/>
                </a:lnTo>
                <a:lnTo>
                  <a:pt x="8666480" y="1168400"/>
                </a:lnTo>
                <a:lnTo>
                  <a:pt x="8666480" y="0"/>
                </a:lnTo>
                <a:close/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3678" y="2098200"/>
            <a:ext cx="11914434" cy="4718841"/>
            <a:chOff x="5080" y="2093438"/>
            <a:chExt cx="9123680" cy="4718841"/>
          </a:xfrm>
        </p:grpSpPr>
        <p:sp>
          <p:nvSpPr>
            <p:cNvPr id="5" name="object 5"/>
            <p:cNvSpPr/>
            <p:nvPr/>
          </p:nvSpPr>
          <p:spPr>
            <a:xfrm>
              <a:off x="286001" y="2093438"/>
              <a:ext cx="8700519" cy="1559400"/>
            </a:xfrm>
            <a:custGeom>
              <a:avLst/>
              <a:gdLst/>
              <a:ahLst/>
              <a:cxnLst/>
              <a:rect l="l" t="t" r="r" b="b"/>
              <a:pathLst>
                <a:path w="8666480" h="1341120">
                  <a:moveTo>
                    <a:pt x="8666480" y="0"/>
                  </a:moveTo>
                  <a:lnTo>
                    <a:pt x="0" y="0"/>
                  </a:lnTo>
                  <a:lnTo>
                    <a:pt x="0" y="1341120"/>
                  </a:lnTo>
                  <a:lnTo>
                    <a:pt x="8666480" y="1341120"/>
                  </a:lnTo>
                  <a:lnTo>
                    <a:pt x="8666480" y="0"/>
                  </a:lnTo>
                  <a:close/>
                </a:path>
              </a:pathLst>
            </a:custGeom>
            <a:solidFill>
              <a:srgbClr val="C5D9F0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6001" y="3828082"/>
              <a:ext cx="8700520" cy="2110755"/>
            </a:xfrm>
            <a:custGeom>
              <a:avLst/>
              <a:gdLst/>
              <a:ahLst/>
              <a:cxnLst/>
              <a:rect l="l" t="t" r="r" b="b"/>
              <a:pathLst>
                <a:path w="9123680" h="3474720">
                  <a:moveTo>
                    <a:pt x="9123680" y="0"/>
                  </a:moveTo>
                  <a:lnTo>
                    <a:pt x="0" y="0"/>
                  </a:lnTo>
                  <a:lnTo>
                    <a:pt x="0" y="3474720"/>
                  </a:lnTo>
                  <a:lnTo>
                    <a:pt x="9123680" y="3474720"/>
                  </a:lnTo>
                  <a:lnTo>
                    <a:pt x="9123680" y="0"/>
                  </a:lnTo>
                  <a:close/>
                </a:path>
              </a:pathLst>
            </a:custGeom>
            <a:solidFill>
              <a:srgbClr val="E6DFEB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80" y="3526714"/>
              <a:ext cx="9123680" cy="3285565"/>
            </a:xfrm>
            <a:custGeom>
              <a:avLst/>
              <a:gdLst/>
              <a:ahLst/>
              <a:cxnLst/>
              <a:rect l="l" t="t" r="r" b="b"/>
              <a:pathLst>
                <a:path w="9123680" h="3474720">
                  <a:moveTo>
                    <a:pt x="0" y="3474720"/>
                  </a:moveTo>
                  <a:lnTo>
                    <a:pt x="9123680" y="3474720"/>
                  </a:lnTo>
                  <a:lnTo>
                    <a:pt x="9123680" y="0"/>
                  </a:lnTo>
                  <a:lnTo>
                    <a:pt x="0" y="0"/>
                  </a:lnTo>
                  <a:lnTo>
                    <a:pt x="0" y="3474720"/>
                  </a:lnTo>
                  <a:close/>
                </a:path>
              </a:pathLst>
            </a:custGeom>
            <a:ln w="9525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70164" y="701534"/>
            <a:ext cx="11421042" cy="615232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84138" marR="130810" algn="ctr">
              <a:lnSpc>
                <a:spcPts val="2560"/>
              </a:lnSpc>
              <a:spcBef>
                <a:spcPts val="695"/>
              </a:spcBef>
            </a:pPr>
            <a:r>
              <a:rPr lang="ru-RU" sz="3200" b="1" spc="-1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«Классный марафон» </a:t>
            </a:r>
          </a:p>
          <a:p>
            <a:pPr marL="179388" marR="130810" algn="ctr">
              <a:lnSpc>
                <a:spcPts val="2560"/>
              </a:lnSpc>
              <a:spcBef>
                <a:spcPts val="695"/>
              </a:spcBef>
            </a:pPr>
            <a:r>
              <a:rPr lang="ru-RU" sz="2650" b="1" dirty="0" smtClean="0">
                <a:solidFill>
                  <a:srgbClr val="001F5F"/>
                </a:solidFill>
                <a:latin typeface="Calibri"/>
                <a:cs typeface="Calibri"/>
              </a:rPr>
              <a:t>н</a:t>
            </a:r>
            <a:r>
              <a:rPr sz="2650" b="1" dirty="0" err="1" smtClean="0">
                <a:solidFill>
                  <a:srgbClr val="001F5F"/>
                </a:solidFill>
                <a:latin typeface="Calibri"/>
                <a:cs typeface="Calibri"/>
              </a:rPr>
              <a:t>овый</a:t>
            </a:r>
            <a:r>
              <a:rPr sz="2650" b="1" spc="-135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50" b="1" spc="5" dirty="0">
                <a:solidFill>
                  <a:srgbClr val="001F5F"/>
                </a:solidFill>
                <a:latin typeface="Calibri"/>
                <a:cs typeface="Calibri"/>
              </a:rPr>
              <a:t>проект</a:t>
            </a:r>
            <a:r>
              <a:rPr sz="2650" b="1" spc="-2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50" b="1" spc="-20" dirty="0">
                <a:solidFill>
                  <a:srgbClr val="001F5F"/>
                </a:solidFill>
                <a:latin typeface="Calibri"/>
                <a:cs typeface="Calibri"/>
              </a:rPr>
              <a:t>для</a:t>
            </a:r>
            <a:r>
              <a:rPr sz="265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50" b="1" spc="-10" dirty="0">
                <a:solidFill>
                  <a:srgbClr val="001F5F"/>
                </a:solidFill>
                <a:latin typeface="Calibri"/>
                <a:cs typeface="Calibri"/>
              </a:rPr>
              <a:t>классных</a:t>
            </a:r>
            <a:r>
              <a:rPr sz="2650" b="1" spc="-2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50" b="1" spc="-25" dirty="0" err="1">
                <a:solidFill>
                  <a:srgbClr val="001F5F"/>
                </a:solidFill>
                <a:latin typeface="Calibri"/>
                <a:cs typeface="Calibri"/>
              </a:rPr>
              <a:t>руководителей</a:t>
            </a:r>
            <a:r>
              <a:rPr sz="2650" b="1" spc="-2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50" b="1" spc="-5" dirty="0" smtClean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r>
              <a:rPr sz="2650" b="1" spc="10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50" b="1" spc="-10" dirty="0">
                <a:solidFill>
                  <a:srgbClr val="001F5F"/>
                </a:solidFill>
                <a:latin typeface="Calibri"/>
                <a:cs typeface="Calibri"/>
              </a:rPr>
              <a:t>кураторов </a:t>
            </a:r>
            <a:r>
              <a:rPr sz="2650" b="1" spc="-5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50" b="1" spc="10" dirty="0">
                <a:solidFill>
                  <a:srgbClr val="001F5F"/>
                </a:solidFill>
                <a:latin typeface="Calibri"/>
                <a:cs typeface="Calibri"/>
              </a:rPr>
              <a:t>групп</a:t>
            </a:r>
            <a:r>
              <a:rPr sz="2650" b="1" spc="-2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50" b="1" spc="-5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265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650" b="1" spc="-35" dirty="0">
                <a:solidFill>
                  <a:srgbClr val="001F5F"/>
                </a:solidFill>
                <a:latin typeface="Calibri"/>
                <a:cs typeface="Calibri"/>
              </a:rPr>
              <a:t>колледжах</a:t>
            </a:r>
            <a:endParaRPr sz="2650" dirty="0">
              <a:latin typeface="Calibri"/>
              <a:cs typeface="Calibri"/>
            </a:endParaRPr>
          </a:p>
          <a:p>
            <a:pPr marL="368935" algn="ctr">
              <a:lnSpc>
                <a:spcPts val="3145"/>
              </a:lnSpc>
            </a:pPr>
            <a:r>
              <a:rPr lang="ru-RU" sz="2000" i="1" spc="-10" dirty="0" smtClean="0">
                <a:latin typeface="Calibri"/>
                <a:cs typeface="Calibri"/>
              </a:rPr>
              <a:t>(цикл из 6 встреч в смешанном формате: онлайн/офлайн)</a:t>
            </a:r>
          </a:p>
          <a:p>
            <a:pPr marL="350520" marR="29845">
              <a:lnSpc>
                <a:spcPct val="100200"/>
              </a:lnSpc>
              <a:spcBef>
                <a:spcPts val="1800"/>
              </a:spcBef>
              <a:tabLst>
                <a:tab pos="3025140" algn="l"/>
              </a:tabLst>
            </a:pPr>
            <a:r>
              <a:rPr sz="2600" b="1" spc="-20" dirty="0" err="1" smtClean="0">
                <a:solidFill>
                  <a:srgbClr val="C00000"/>
                </a:solidFill>
                <a:latin typeface="Calibri"/>
                <a:cs typeface="Calibri"/>
              </a:rPr>
              <a:t>Ц</a:t>
            </a:r>
            <a:r>
              <a:rPr sz="2600" b="1" spc="-85" dirty="0" err="1" smtClean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600" b="1" spc="10" dirty="0" err="1" smtClean="0">
                <a:solidFill>
                  <a:srgbClr val="C00000"/>
                </a:solidFill>
                <a:latin typeface="Calibri"/>
                <a:cs typeface="Calibri"/>
              </a:rPr>
              <a:t>ль</a:t>
            </a:r>
            <a:r>
              <a:rPr sz="2600" b="1" spc="4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600" b="1" spc="30" dirty="0" err="1" smtClean="0">
                <a:solidFill>
                  <a:srgbClr val="C00000"/>
                </a:solidFill>
                <a:latin typeface="Calibri"/>
                <a:cs typeface="Calibri"/>
              </a:rPr>
              <a:t>М</a:t>
            </a:r>
            <a:r>
              <a:rPr sz="2600" b="1" spc="20" dirty="0" err="1" smtClean="0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sz="2600" b="1" spc="-15" dirty="0" err="1" smtClean="0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sz="2600" b="1" spc="20" dirty="0" err="1" smtClean="0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sz="2600" b="1" spc="10" dirty="0" err="1" smtClean="0">
                <a:solidFill>
                  <a:srgbClr val="C00000"/>
                </a:solidFill>
                <a:latin typeface="Calibri"/>
                <a:cs typeface="Calibri"/>
              </a:rPr>
              <a:t>ф</a:t>
            </a:r>
            <a:r>
              <a:rPr sz="2600" b="1" spc="-10" dirty="0" err="1" smtClean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600" b="1" spc="40" dirty="0" err="1" smtClean="0">
                <a:solidFill>
                  <a:srgbClr val="C00000"/>
                </a:solidFill>
                <a:latin typeface="Calibri"/>
                <a:cs typeface="Calibri"/>
              </a:rPr>
              <a:t>н</a:t>
            </a:r>
            <a:r>
              <a:rPr sz="2600" b="1" spc="55" dirty="0" err="1" smtClean="0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sz="2600" b="1" spc="5" dirty="0" smtClean="0">
                <a:latin typeface="Calibri"/>
                <a:cs typeface="Calibri"/>
              </a:rPr>
              <a:t>:</a:t>
            </a:r>
            <a:r>
              <a:rPr sz="2600" b="1" dirty="0" smtClean="0">
                <a:latin typeface="Calibri"/>
                <a:cs typeface="Calibri"/>
              </a:rPr>
              <a:t>	</a:t>
            </a:r>
            <a:r>
              <a:rPr sz="2600" b="1" spc="40" dirty="0" err="1" smtClean="0">
                <a:latin typeface="Calibri"/>
                <a:cs typeface="Calibri"/>
              </a:rPr>
              <a:t>зн</a:t>
            </a:r>
            <a:r>
              <a:rPr sz="2600" b="1" spc="20" dirty="0" err="1" smtClean="0">
                <a:latin typeface="Calibri"/>
                <a:cs typeface="Calibri"/>
              </a:rPr>
              <a:t>а</a:t>
            </a:r>
            <a:r>
              <a:rPr sz="2600" b="1" spc="-55" dirty="0" err="1" smtClean="0">
                <a:latin typeface="Calibri"/>
                <a:cs typeface="Calibri"/>
              </a:rPr>
              <a:t>к</a:t>
            </a:r>
            <a:r>
              <a:rPr sz="2600" b="1" spc="-15" dirty="0" err="1" smtClean="0">
                <a:latin typeface="Calibri"/>
                <a:cs typeface="Calibri"/>
              </a:rPr>
              <a:t>омст</a:t>
            </a:r>
            <a:r>
              <a:rPr sz="2600" b="1" spc="20" dirty="0" err="1" smtClean="0">
                <a:latin typeface="Calibri"/>
                <a:cs typeface="Calibri"/>
              </a:rPr>
              <a:t>в</a:t>
            </a:r>
            <a:r>
              <a:rPr sz="2600" b="1" spc="10" dirty="0" err="1" smtClean="0">
                <a:latin typeface="Calibri"/>
                <a:cs typeface="Calibri"/>
              </a:rPr>
              <a:t>о</a:t>
            </a:r>
            <a:r>
              <a:rPr sz="2600" b="1" spc="-155" dirty="0" smtClean="0">
                <a:latin typeface="Calibri"/>
                <a:cs typeface="Calibri"/>
              </a:rPr>
              <a:t> </a:t>
            </a:r>
            <a:r>
              <a:rPr sz="2600" b="1" spc="20" dirty="0" err="1" smtClean="0">
                <a:latin typeface="Calibri"/>
                <a:cs typeface="Calibri"/>
              </a:rPr>
              <a:t>к</a:t>
            </a:r>
            <a:r>
              <a:rPr sz="2600" b="1" spc="15" dirty="0" err="1" smtClean="0">
                <a:latin typeface="Calibri"/>
                <a:cs typeface="Calibri"/>
              </a:rPr>
              <a:t>л</a:t>
            </a:r>
            <a:r>
              <a:rPr sz="2600" b="1" spc="20" dirty="0" err="1" smtClean="0">
                <a:latin typeface="Calibri"/>
                <a:cs typeface="Calibri"/>
              </a:rPr>
              <a:t>а</a:t>
            </a:r>
            <a:r>
              <a:rPr sz="2600" b="1" spc="-15" dirty="0" err="1" smtClean="0">
                <a:latin typeface="Calibri"/>
                <a:cs typeface="Calibri"/>
              </a:rPr>
              <a:t>сс</a:t>
            </a:r>
            <a:r>
              <a:rPr sz="2600" b="1" spc="40" dirty="0" err="1" smtClean="0">
                <a:latin typeface="Calibri"/>
                <a:cs typeface="Calibri"/>
              </a:rPr>
              <a:t>н</a:t>
            </a:r>
            <a:r>
              <a:rPr sz="2600" b="1" spc="-5" dirty="0" err="1" smtClean="0">
                <a:latin typeface="Calibri"/>
                <a:cs typeface="Calibri"/>
              </a:rPr>
              <a:t>ы</a:t>
            </a:r>
            <a:r>
              <a:rPr sz="2600" b="1" spc="10" dirty="0" err="1" smtClean="0">
                <a:latin typeface="Calibri"/>
                <a:cs typeface="Calibri"/>
              </a:rPr>
              <a:t>х</a:t>
            </a:r>
            <a:r>
              <a:rPr sz="2600" b="1" spc="-105" dirty="0" smtClean="0">
                <a:latin typeface="Calibri"/>
                <a:cs typeface="Calibri"/>
              </a:rPr>
              <a:t> </a:t>
            </a:r>
            <a:r>
              <a:rPr sz="2600" b="1" spc="-10" dirty="0" err="1" smtClean="0">
                <a:latin typeface="Calibri"/>
                <a:cs typeface="Calibri"/>
              </a:rPr>
              <a:t>р</a:t>
            </a:r>
            <a:r>
              <a:rPr sz="2600" b="1" spc="10" dirty="0" err="1" smtClean="0">
                <a:latin typeface="Calibri"/>
                <a:cs typeface="Calibri"/>
              </a:rPr>
              <a:t>у</a:t>
            </a:r>
            <a:r>
              <a:rPr sz="2600" b="1" spc="-65" dirty="0" err="1" smtClean="0">
                <a:latin typeface="Calibri"/>
                <a:cs typeface="Calibri"/>
              </a:rPr>
              <a:t>к</a:t>
            </a:r>
            <a:r>
              <a:rPr sz="2600" b="1" spc="-15" dirty="0" err="1" smtClean="0">
                <a:latin typeface="Calibri"/>
                <a:cs typeface="Calibri"/>
              </a:rPr>
              <a:t>о</a:t>
            </a:r>
            <a:r>
              <a:rPr sz="2600" b="1" spc="20" dirty="0" err="1" smtClean="0">
                <a:latin typeface="Calibri"/>
                <a:cs typeface="Calibri"/>
              </a:rPr>
              <a:t>в</a:t>
            </a:r>
            <a:r>
              <a:rPr sz="2600" b="1" spc="-95" dirty="0" err="1" smtClean="0">
                <a:latin typeface="Calibri"/>
                <a:cs typeface="Calibri"/>
              </a:rPr>
              <a:t>о</a:t>
            </a:r>
            <a:r>
              <a:rPr sz="2600" b="1" spc="25" dirty="0" err="1" smtClean="0">
                <a:latin typeface="Calibri"/>
                <a:cs typeface="Calibri"/>
              </a:rPr>
              <a:t>д</a:t>
            </a:r>
            <a:r>
              <a:rPr sz="2600" b="1" spc="10" dirty="0" err="1" smtClean="0">
                <a:latin typeface="Calibri"/>
                <a:cs typeface="Calibri"/>
              </a:rPr>
              <a:t>и</a:t>
            </a:r>
            <a:r>
              <a:rPr sz="2600" b="1" spc="-10" dirty="0" err="1" smtClean="0">
                <a:latin typeface="Calibri"/>
                <a:cs typeface="Calibri"/>
              </a:rPr>
              <a:t>т</a:t>
            </a:r>
            <a:r>
              <a:rPr sz="2600" b="1" spc="-80" dirty="0" err="1" smtClean="0">
                <a:latin typeface="Calibri"/>
                <a:cs typeface="Calibri"/>
              </a:rPr>
              <a:t>е</a:t>
            </a:r>
            <a:r>
              <a:rPr sz="2600" b="1" spc="15" dirty="0" err="1" smtClean="0">
                <a:latin typeface="Calibri"/>
                <a:cs typeface="Calibri"/>
              </a:rPr>
              <a:t>л</a:t>
            </a:r>
            <a:r>
              <a:rPr sz="2600" b="1" spc="5" dirty="0" err="1" smtClean="0">
                <a:latin typeface="Calibri"/>
                <a:cs typeface="Calibri"/>
              </a:rPr>
              <a:t>е</a:t>
            </a:r>
            <a:r>
              <a:rPr sz="2600" b="1" spc="10" dirty="0" err="1" smtClean="0">
                <a:latin typeface="Calibri"/>
                <a:cs typeface="Calibri"/>
              </a:rPr>
              <a:t>й</a:t>
            </a:r>
            <a:r>
              <a:rPr sz="2600" b="1" spc="-55" dirty="0" smtClean="0">
                <a:latin typeface="Calibri"/>
                <a:cs typeface="Calibri"/>
              </a:rPr>
              <a:t> </a:t>
            </a:r>
            <a:r>
              <a:rPr sz="2600" b="1" spc="5" dirty="0" smtClean="0">
                <a:latin typeface="Calibri"/>
                <a:cs typeface="Calibri"/>
              </a:rPr>
              <a:t>с  </a:t>
            </a:r>
            <a:r>
              <a:rPr sz="2600" b="1" spc="-5" dirty="0" err="1" smtClean="0">
                <a:latin typeface="Calibri"/>
                <a:cs typeface="Calibri"/>
              </a:rPr>
              <a:t>проектом</a:t>
            </a:r>
            <a:r>
              <a:rPr sz="2600" b="1" spc="-5" dirty="0" smtClean="0">
                <a:latin typeface="Calibri"/>
                <a:cs typeface="Calibri"/>
              </a:rPr>
              <a:t> </a:t>
            </a:r>
            <a:r>
              <a:rPr sz="2600" b="1" spc="5" dirty="0" smtClean="0">
                <a:latin typeface="Calibri"/>
                <a:cs typeface="Calibri"/>
              </a:rPr>
              <a:t>«</a:t>
            </a:r>
            <a:r>
              <a:rPr sz="2600" b="1" spc="5" dirty="0" err="1" smtClean="0">
                <a:latin typeface="Calibri"/>
                <a:cs typeface="Calibri"/>
              </a:rPr>
              <a:t>Разговор</a:t>
            </a:r>
            <a:r>
              <a:rPr sz="2600" b="1" spc="5" dirty="0" smtClean="0">
                <a:latin typeface="Calibri"/>
                <a:cs typeface="Calibri"/>
              </a:rPr>
              <a:t> </a:t>
            </a:r>
            <a:r>
              <a:rPr sz="2600" b="1" spc="10" dirty="0" smtClean="0">
                <a:latin typeface="Calibri"/>
                <a:cs typeface="Calibri"/>
              </a:rPr>
              <a:t>о </a:t>
            </a:r>
            <a:r>
              <a:rPr sz="2600" b="1" spc="5" dirty="0" err="1" smtClean="0">
                <a:latin typeface="Calibri"/>
                <a:cs typeface="Calibri"/>
              </a:rPr>
              <a:t>важном</a:t>
            </a:r>
            <a:r>
              <a:rPr sz="2600" b="1" spc="5" dirty="0" smtClean="0">
                <a:latin typeface="Calibri"/>
                <a:cs typeface="Calibri"/>
              </a:rPr>
              <a:t>», </a:t>
            </a:r>
            <a:r>
              <a:rPr sz="2600" b="1" dirty="0" err="1" smtClean="0">
                <a:latin typeface="Calibri"/>
                <a:cs typeface="Calibri"/>
              </a:rPr>
              <a:t>его</a:t>
            </a:r>
            <a:r>
              <a:rPr sz="2600" b="1" dirty="0" smtClean="0">
                <a:latin typeface="Calibri"/>
                <a:cs typeface="Calibri"/>
              </a:rPr>
              <a:t> </a:t>
            </a:r>
            <a:r>
              <a:rPr sz="2600" b="1" spc="-10" dirty="0" err="1" smtClean="0">
                <a:latin typeface="Calibri"/>
                <a:cs typeface="Calibri"/>
              </a:rPr>
              <a:t>целями</a:t>
            </a:r>
            <a:r>
              <a:rPr sz="2600" b="1" spc="-10" dirty="0" smtClean="0">
                <a:latin typeface="Calibri"/>
                <a:cs typeface="Calibri"/>
              </a:rPr>
              <a:t> </a:t>
            </a:r>
            <a:r>
              <a:rPr sz="2600" b="1" spc="10" dirty="0" smtClean="0">
                <a:latin typeface="Calibri"/>
                <a:cs typeface="Calibri"/>
              </a:rPr>
              <a:t>и </a:t>
            </a:r>
            <a:r>
              <a:rPr sz="2600" b="1" spc="15" dirty="0" smtClean="0">
                <a:latin typeface="Calibri"/>
                <a:cs typeface="Calibri"/>
              </a:rPr>
              <a:t> </a:t>
            </a:r>
            <a:r>
              <a:rPr sz="2600" b="1" spc="40" dirty="0" err="1" smtClean="0">
                <a:latin typeface="Calibri"/>
                <a:cs typeface="Calibri"/>
              </a:rPr>
              <a:t>з</a:t>
            </a:r>
            <a:r>
              <a:rPr sz="2600" b="1" spc="20" dirty="0" err="1" smtClean="0">
                <a:latin typeface="Calibri"/>
                <a:cs typeface="Calibri"/>
              </a:rPr>
              <a:t>а</a:t>
            </a:r>
            <a:r>
              <a:rPr sz="2600" b="1" spc="25" dirty="0" err="1" smtClean="0">
                <a:latin typeface="Calibri"/>
                <a:cs typeface="Calibri"/>
              </a:rPr>
              <a:t>д</a:t>
            </a:r>
            <a:r>
              <a:rPr sz="2600" b="1" spc="20" dirty="0" err="1" smtClean="0">
                <a:latin typeface="Calibri"/>
                <a:cs typeface="Calibri"/>
              </a:rPr>
              <a:t>а</a:t>
            </a:r>
            <a:r>
              <a:rPr sz="2600" b="1" spc="35" dirty="0" err="1" smtClean="0">
                <a:latin typeface="Calibri"/>
                <a:cs typeface="Calibri"/>
              </a:rPr>
              <a:t>ч</a:t>
            </a:r>
            <a:r>
              <a:rPr sz="2600" b="1" spc="20" dirty="0" err="1" smtClean="0">
                <a:latin typeface="Calibri"/>
                <a:cs typeface="Calibri"/>
              </a:rPr>
              <a:t>а</a:t>
            </a:r>
            <a:r>
              <a:rPr sz="2600" b="1" spc="-10" dirty="0" err="1" smtClean="0">
                <a:latin typeface="Calibri"/>
                <a:cs typeface="Calibri"/>
              </a:rPr>
              <a:t>м</a:t>
            </a:r>
            <a:r>
              <a:rPr sz="2600" b="1" spc="5" dirty="0" err="1" smtClean="0">
                <a:latin typeface="Calibri"/>
                <a:cs typeface="Calibri"/>
              </a:rPr>
              <a:t>и</a:t>
            </a:r>
            <a:r>
              <a:rPr sz="2600" b="1" spc="5" dirty="0" smtClean="0">
                <a:latin typeface="Calibri"/>
                <a:cs typeface="Calibri"/>
              </a:rPr>
              <a:t>,</a:t>
            </a:r>
            <a:r>
              <a:rPr sz="2600" b="1" spc="-190" dirty="0" smtClean="0">
                <a:latin typeface="Calibri"/>
                <a:cs typeface="Calibri"/>
              </a:rPr>
              <a:t> </a:t>
            </a:r>
            <a:r>
              <a:rPr sz="2600" b="1" spc="10" dirty="0" err="1" smtClean="0">
                <a:latin typeface="Calibri"/>
                <a:cs typeface="Calibri"/>
              </a:rPr>
              <a:t>ф</a:t>
            </a:r>
            <a:r>
              <a:rPr sz="2600" b="1" spc="-10" dirty="0" err="1" smtClean="0">
                <a:latin typeface="Calibri"/>
                <a:cs typeface="Calibri"/>
              </a:rPr>
              <a:t>о</a:t>
            </a:r>
            <a:r>
              <a:rPr sz="2600" b="1" spc="-15" dirty="0" err="1" smtClean="0">
                <a:latin typeface="Calibri"/>
                <a:cs typeface="Calibri"/>
              </a:rPr>
              <a:t>рм</a:t>
            </a:r>
            <a:r>
              <a:rPr sz="2600" b="1" spc="20" dirty="0" err="1" smtClean="0">
                <a:latin typeface="Calibri"/>
                <a:cs typeface="Calibri"/>
              </a:rPr>
              <a:t>а</a:t>
            </a:r>
            <a:r>
              <a:rPr sz="2600" b="1" spc="-15" dirty="0" err="1" smtClean="0">
                <a:latin typeface="Calibri"/>
                <a:cs typeface="Calibri"/>
              </a:rPr>
              <a:t>то</a:t>
            </a:r>
            <a:r>
              <a:rPr sz="2600" b="1" spc="15" dirty="0" err="1" smtClean="0">
                <a:latin typeface="Calibri"/>
                <a:cs typeface="Calibri"/>
              </a:rPr>
              <a:t>м</a:t>
            </a:r>
            <a:r>
              <a:rPr sz="2600" b="1" spc="-70" dirty="0" smtClean="0">
                <a:latin typeface="Calibri"/>
                <a:cs typeface="Calibri"/>
              </a:rPr>
              <a:t> </a:t>
            </a:r>
            <a:r>
              <a:rPr sz="2600" b="1" spc="10" dirty="0" smtClean="0">
                <a:latin typeface="Calibri"/>
                <a:cs typeface="Calibri"/>
              </a:rPr>
              <a:t>и</a:t>
            </a:r>
            <a:r>
              <a:rPr sz="2600" b="1" spc="30" dirty="0" smtClean="0">
                <a:latin typeface="Calibri"/>
                <a:cs typeface="Calibri"/>
              </a:rPr>
              <a:t> </a:t>
            </a:r>
            <a:r>
              <a:rPr sz="2600" b="1" spc="-5" dirty="0" err="1" smtClean="0">
                <a:latin typeface="Calibri"/>
                <a:cs typeface="Calibri"/>
              </a:rPr>
              <a:t>п</a:t>
            </a:r>
            <a:r>
              <a:rPr sz="2600" b="1" spc="10" dirty="0" err="1" smtClean="0">
                <a:latin typeface="Calibri"/>
                <a:cs typeface="Calibri"/>
              </a:rPr>
              <a:t>л</a:t>
            </a:r>
            <a:r>
              <a:rPr sz="2600" b="1" spc="25" dirty="0" err="1" smtClean="0">
                <a:latin typeface="Calibri"/>
                <a:cs typeface="Calibri"/>
              </a:rPr>
              <a:t>а</a:t>
            </a:r>
            <a:r>
              <a:rPr sz="2600" b="1" spc="40" dirty="0" err="1" smtClean="0">
                <a:latin typeface="Calibri"/>
                <a:cs typeface="Calibri"/>
              </a:rPr>
              <a:t>н</a:t>
            </a:r>
            <a:r>
              <a:rPr sz="2600" b="1" spc="-15" dirty="0" err="1" smtClean="0">
                <a:latin typeface="Calibri"/>
                <a:cs typeface="Calibri"/>
              </a:rPr>
              <a:t>о</a:t>
            </a:r>
            <a:r>
              <a:rPr sz="2600" b="1" spc="15" dirty="0" err="1" smtClean="0">
                <a:latin typeface="Calibri"/>
                <a:cs typeface="Calibri"/>
              </a:rPr>
              <a:t>м</a:t>
            </a:r>
            <a:r>
              <a:rPr sz="2600" b="1" spc="-155" dirty="0" smtClean="0">
                <a:latin typeface="Calibri"/>
                <a:cs typeface="Calibri"/>
              </a:rPr>
              <a:t> </a:t>
            </a:r>
            <a:r>
              <a:rPr sz="2600" b="1" spc="-15" dirty="0" err="1" smtClean="0">
                <a:latin typeface="Calibri"/>
                <a:cs typeface="Calibri"/>
              </a:rPr>
              <a:t>р</a:t>
            </a:r>
            <a:r>
              <a:rPr sz="2600" b="1" dirty="0" err="1" smtClean="0">
                <a:latin typeface="Calibri"/>
                <a:cs typeface="Calibri"/>
              </a:rPr>
              <a:t>е</a:t>
            </a:r>
            <a:r>
              <a:rPr sz="2600" b="1" spc="20" dirty="0" err="1" smtClean="0">
                <a:latin typeface="Calibri"/>
                <a:cs typeface="Calibri"/>
              </a:rPr>
              <a:t>а</a:t>
            </a:r>
            <a:r>
              <a:rPr sz="2600" b="1" spc="10" dirty="0" err="1" smtClean="0">
                <a:latin typeface="Calibri"/>
                <a:cs typeface="Calibri"/>
              </a:rPr>
              <a:t>л</a:t>
            </a:r>
            <a:r>
              <a:rPr sz="2600" b="1" spc="20" dirty="0" err="1" smtClean="0">
                <a:latin typeface="Calibri"/>
                <a:cs typeface="Calibri"/>
              </a:rPr>
              <a:t>и</a:t>
            </a:r>
            <a:r>
              <a:rPr sz="2600" b="1" spc="40" dirty="0" err="1" smtClean="0">
                <a:latin typeface="Calibri"/>
                <a:cs typeface="Calibri"/>
              </a:rPr>
              <a:t>з</a:t>
            </a:r>
            <a:r>
              <a:rPr sz="2600" b="1" spc="20" dirty="0" err="1" smtClean="0">
                <a:latin typeface="Calibri"/>
                <a:cs typeface="Calibri"/>
              </a:rPr>
              <a:t>а</a:t>
            </a:r>
            <a:r>
              <a:rPr sz="2600" b="1" spc="10" dirty="0" err="1" smtClean="0">
                <a:latin typeface="Calibri"/>
                <a:cs typeface="Calibri"/>
              </a:rPr>
              <a:t>ци</a:t>
            </a:r>
            <a:r>
              <a:rPr sz="2700" b="1" spc="10" dirty="0" err="1" smtClean="0">
                <a:latin typeface="Calibri"/>
                <a:cs typeface="Calibri"/>
              </a:rPr>
              <a:t>и</a:t>
            </a:r>
            <a:endParaRPr sz="2700" dirty="0" smtClean="0">
              <a:latin typeface="Calibri"/>
              <a:cs typeface="Calibri"/>
            </a:endParaRPr>
          </a:p>
          <a:p>
            <a:pPr marL="357188">
              <a:lnSpc>
                <a:spcPct val="100000"/>
              </a:lnSpc>
              <a:spcBef>
                <a:spcPts val="865"/>
              </a:spcBef>
            </a:pPr>
            <a:endParaRPr lang="ru-RU" sz="2800" b="1" spc="-15" dirty="0" smtClean="0">
              <a:solidFill>
                <a:srgbClr val="C00000"/>
              </a:solidFill>
              <a:latin typeface="Calibri"/>
              <a:cs typeface="Calibri"/>
            </a:endParaRPr>
          </a:p>
          <a:p>
            <a:pPr marL="357188">
              <a:lnSpc>
                <a:spcPct val="100000"/>
              </a:lnSpc>
              <a:spcBef>
                <a:spcPts val="865"/>
              </a:spcBef>
            </a:pPr>
            <a:r>
              <a:rPr sz="2800" b="1" spc="-15" dirty="0" err="1" smtClean="0">
                <a:solidFill>
                  <a:srgbClr val="C00000"/>
                </a:solidFill>
                <a:latin typeface="Calibri"/>
                <a:cs typeface="Calibri"/>
              </a:rPr>
              <a:t>Задачи</a:t>
            </a:r>
            <a:r>
              <a:rPr sz="2800" b="1" spc="1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ru-RU" sz="2800" b="1" spc="10" dirty="0" smtClean="0">
                <a:solidFill>
                  <a:srgbClr val="C00000"/>
                </a:solidFill>
                <a:latin typeface="Calibri"/>
                <a:cs typeface="Calibri"/>
              </a:rPr>
              <a:t>М</a:t>
            </a:r>
            <a:r>
              <a:rPr sz="2800" b="1" spc="-5" dirty="0" err="1" smtClean="0">
                <a:solidFill>
                  <a:srgbClr val="C00000"/>
                </a:solidFill>
                <a:latin typeface="Calibri"/>
                <a:cs typeface="Calibri"/>
              </a:rPr>
              <a:t>арафона</a:t>
            </a:r>
            <a:r>
              <a:rPr sz="2800" b="1" spc="-5" dirty="0" smtClean="0">
                <a:solidFill>
                  <a:srgbClr val="C00000"/>
                </a:solidFill>
                <a:latin typeface="Calibri"/>
                <a:cs typeface="Calibri"/>
              </a:rPr>
              <a:t>:</a:t>
            </a:r>
            <a:endParaRPr sz="2800" dirty="0" smtClean="0">
              <a:solidFill>
                <a:srgbClr val="C00000"/>
              </a:solidFill>
              <a:latin typeface="Calibri"/>
              <a:cs typeface="Calibri"/>
            </a:endParaRPr>
          </a:p>
          <a:p>
            <a:pPr marL="470534" marR="568960" indent="-457834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541020" algn="l"/>
                <a:tab pos="541655" algn="l"/>
              </a:tabLst>
            </a:pPr>
            <a:r>
              <a:rPr sz="2200" b="1" spc="-10" dirty="0" err="1" smtClean="0">
                <a:latin typeface="Calibri"/>
                <a:cs typeface="Calibri"/>
              </a:rPr>
              <a:t>актуализация</a:t>
            </a:r>
            <a:r>
              <a:rPr sz="2200" b="1" spc="85" dirty="0" smtClean="0">
                <a:latin typeface="Calibri"/>
                <a:cs typeface="Calibri"/>
              </a:rPr>
              <a:t> </a:t>
            </a:r>
            <a:r>
              <a:rPr sz="2200" b="1" spc="5" dirty="0" err="1" smtClean="0">
                <a:latin typeface="Calibri"/>
                <a:cs typeface="Calibri"/>
              </a:rPr>
              <a:t>приоритетов</a:t>
            </a:r>
            <a:r>
              <a:rPr sz="2200" b="1" spc="-165" dirty="0" smtClean="0">
                <a:latin typeface="Calibri"/>
                <a:cs typeface="Calibri"/>
              </a:rPr>
              <a:t> </a:t>
            </a:r>
            <a:r>
              <a:rPr sz="2200" b="1" spc="-5" dirty="0" err="1" smtClean="0">
                <a:latin typeface="Calibri"/>
                <a:cs typeface="Calibri"/>
              </a:rPr>
              <a:t>государственной</a:t>
            </a:r>
            <a:r>
              <a:rPr sz="2200" b="1" spc="-150" dirty="0" smtClean="0">
                <a:latin typeface="Calibri"/>
                <a:cs typeface="Calibri"/>
              </a:rPr>
              <a:t> </a:t>
            </a:r>
            <a:r>
              <a:rPr sz="2200" b="1" spc="-10" dirty="0" err="1" smtClean="0">
                <a:latin typeface="Calibri"/>
                <a:cs typeface="Calibri"/>
              </a:rPr>
              <a:t>политики</a:t>
            </a:r>
            <a:r>
              <a:rPr sz="2200" b="1" spc="20" dirty="0" smtClean="0">
                <a:latin typeface="Calibri"/>
                <a:cs typeface="Calibri"/>
              </a:rPr>
              <a:t> </a:t>
            </a:r>
            <a:r>
              <a:rPr sz="2200" b="1" dirty="0" smtClean="0">
                <a:latin typeface="Calibri"/>
                <a:cs typeface="Calibri"/>
              </a:rPr>
              <a:t>в</a:t>
            </a:r>
            <a:r>
              <a:rPr sz="2200" b="1" spc="-5" dirty="0" smtClean="0">
                <a:latin typeface="Calibri"/>
                <a:cs typeface="Calibri"/>
              </a:rPr>
              <a:t> </a:t>
            </a:r>
            <a:r>
              <a:rPr sz="2200" b="1" spc="-15" dirty="0" err="1" smtClean="0">
                <a:latin typeface="Calibri"/>
                <a:cs typeface="Calibri"/>
              </a:rPr>
              <a:t>области</a:t>
            </a:r>
            <a:r>
              <a:rPr sz="2200" b="1" spc="-15" dirty="0" smtClean="0">
                <a:latin typeface="Calibri"/>
                <a:cs typeface="Calibri"/>
              </a:rPr>
              <a:t> </a:t>
            </a:r>
            <a:r>
              <a:rPr sz="2200" b="1" spc="-530" dirty="0" smtClean="0">
                <a:latin typeface="Calibri"/>
                <a:cs typeface="Calibri"/>
              </a:rPr>
              <a:t> </a:t>
            </a:r>
            <a:r>
              <a:rPr sz="2200" b="1" spc="5" dirty="0" err="1" smtClean="0">
                <a:latin typeface="Calibri"/>
                <a:cs typeface="Calibri"/>
              </a:rPr>
              <a:t>ценностных</a:t>
            </a:r>
            <a:r>
              <a:rPr sz="2200" b="1" spc="5" dirty="0" smtClean="0">
                <a:latin typeface="Calibri"/>
                <a:cs typeface="Calibri"/>
              </a:rPr>
              <a:t> </a:t>
            </a:r>
            <a:r>
              <a:rPr sz="2200" b="1" spc="5" dirty="0" err="1" smtClean="0">
                <a:latin typeface="Calibri"/>
                <a:cs typeface="Calibri"/>
              </a:rPr>
              <a:t>основ</a:t>
            </a:r>
            <a:r>
              <a:rPr sz="2200" b="1" spc="5" dirty="0" smtClean="0">
                <a:latin typeface="Calibri"/>
                <a:cs typeface="Calibri"/>
              </a:rPr>
              <a:t> </a:t>
            </a:r>
            <a:r>
              <a:rPr sz="2200" b="1" spc="-5" dirty="0" err="1" smtClean="0">
                <a:latin typeface="Calibri"/>
                <a:cs typeface="Calibri"/>
              </a:rPr>
              <a:t>воспитания</a:t>
            </a:r>
            <a:r>
              <a:rPr sz="2200" b="1" spc="-5" dirty="0" smtClean="0">
                <a:latin typeface="Calibri"/>
                <a:cs typeface="Calibri"/>
              </a:rPr>
              <a:t> </a:t>
            </a:r>
            <a:r>
              <a:rPr sz="2200" b="1" dirty="0" smtClean="0">
                <a:latin typeface="Calibri"/>
                <a:cs typeface="Calibri"/>
              </a:rPr>
              <a:t>и </a:t>
            </a:r>
            <a:r>
              <a:rPr sz="2200" b="1" spc="-15" dirty="0" err="1" smtClean="0">
                <a:latin typeface="Calibri"/>
                <a:cs typeface="Calibri"/>
              </a:rPr>
              <a:t>социализации</a:t>
            </a:r>
            <a:r>
              <a:rPr sz="2200" b="1" spc="-10" dirty="0" smtClean="0">
                <a:latin typeface="Calibri"/>
                <a:cs typeface="Calibri"/>
              </a:rPr>
              <a:t> </a:t>
            </a:r>
            <a:r>
              <a:rPr sz="2200" b="1" spc="-5" dirty="0" err="1" smtClean="0">
                <a:latin typeface="Calibri"/>
                <a:cs typeface="Calibri"/>
              </a:rPr>
              <a:t>подрастающего</a:t>
            </a:r>
            <a:r>
              <a:rPr sz="2200" b="1" spc="-5" dirty="0" smtClean="0">
                <a:latin typeface="Calibri"/>
                <a:cs typeface="Calibri"/>
              </a:rPr>
              <a:t> </a:t>
            </a:r>
            <a:r>
              <a:rPr sz="2200" b="1" dirty="0" smtClean="0">
                <a:latin typeface="Calibri"/>
                <a:cs typeface="Calibri"/>
              </a:rPr>
              <a:t> </a:t>
            </a:r>
            <a:r>
              <a:rPr sz="2200" b="1" spc="-10" dirty="0" err="1" smtClean="0">
                <a:latin typeface="Calibri"/>
                <a:cs typeface="Calibri"/>
              </a:rPr>
              <a:t>поколения</a:t>
            </a:r>
            <a:r>
              <a:rPr lang="ru-RU" sz="2200" b="1" spc="-10" dirty="0" smtClean="0">
                <a:latin typeface="Calibri"/>
                <a:cs typeface="Calibri"/>
              </a:rPr>
              <a:t>;</a:t>
            </a:r>
            <a:endParaRPr sz="2200" b="1" dirty="0" smtClean="0">
              <a:latin typeface="Calibri"/>
              <a:cs typeface="Calibri"/>
            </a:endParaRPr>
          </a:p>
          <a:p>
            <a:pPr marL="470534" marR="555625" indent="-457834">
              <a:lnSpc>
                <a:spcPct val="100000"/>
              </a:lnSpc>
              <a:spcBef>
                <a:spcPts val="10"/>
              </a:spcBef>
              <a:buFont typeface="Arial MT"/>
              <a:buChar char="•"/>
              <a:tabLst>
                <a:tab pos="469900" algn="l"/>
                <a:tab pos="470534" algn="l"/>
              </a:tabLst>
            </a:pPr>
            <a:r>
              <a:rPr sz="2200" b="1" spc="10" dirty="0" err="1" smtClean="0">
                <a:latin typeface="Calibri"/>
                <a:cs typeface="Calibri"/>
              </a:rPr>
              <a:t>о</a:t>
            </a:r>
            <a:r>
              <a:rPr sz="2200" b="1" dirty="0" err="1" smtClean="0">
                <a:latin typeface="Calibri"/>
                <a:cs typeface="Calibri"/>
              </a:rPr>
              <a:t>к</a:t>
            </a:r>
            <a:r>
              <a:rPr sz="2200" b="1" spc="-30" dirty="0" err="1" smtClean="0">
                <a:latin typeface="Calibri"/>
                <a:cs typeface="Calibri"/>
              </a:rPr>
              <a:t>а</a:t>
            </a:r>
            <a:r>
              <a:rPr sz="2200" b="1" spc="20" dirty="0" err="1" smtClean="0">
                <a:latin typeface="Calibri"/>
                <a:cs typeface="Calibri"/>
              </a:rPr>
              <a:t>з</a:t>
            </a:r>
            <a:r>
              <a:rPr sz="2200" b="1" spc="-35" dirty="0" err="1" smtClean="0">
                <a:latin typeface="Calibri"/>
                <a:cs typeface="Calibri"/>
              </a:rPr>
              <a:t>а</a:t>
            </a:r>
            <a:r>
              <a:rPr sz="2200" b="1" dirty="0" err="1" smtClean="0">
                <a:latin typeface="Calibri"/>
                <a:cs typeface="Calibri"/>
              </a:rPr>
              <a:t>н</a:t>
            </a:r>
            <a:r>
              <a:rPr sz="2200" b="1" spc="-20" dirty="0" err="1" smtClean="0">
                <a:latin typeface="Calibri"/>
                <a:cs typeface="Calibri"/>
              </a:rPr>
              <a:t>и</a:t>
            </a:r>
            <a:r>
              <a:rPr sz="2200" b="1" dirty="0" err="1" smtClean="0">
                <a:latin typeface="Calibri"/>
                <a:cs typeface="Calibri"/>
              </a:rPr>
              <a:t>е</a:t>
            </a:r>
            <a:r>
              <a:rPr sz="2200" b="1" spc="20" dirty="0" smtClean="0">
                <a:latin typeface="Calibri"/>
                <a:cs typeface="Calibri"/>
              </a:rPr>
              <a:t> </a:t>
            </a:r>
            <a:r>
              <a:rPr sz="2200" b="1" spc="10" dirty="0" err="1" smtClean="0">
                <a:latin typeface="Calibri"/>
                <a:cs typeface="Calibri"/>
              </a:rPr>
              <a:t>о</a:t>
            </a:r>
            <a:r>
              <a:rPr sz="2200" b="1" spc="15" dirty="0" err="1" smtClean="0">
                <a:latin typeface="Calibri"/>
                <a:cs typeface="Calibri"/>
              </a:rPr>
              <a:t>р</a:t>
            </a:r>
            <a:r>
              <a:rPr sz="2200" b="1" spc="-35" dirty="0" err="1" smtClean="0">
                <a:latin typeface="Calibri"/>
                <a:cs typeface="Calibri"/>
              </a:rPr>
              <a:t>га</a:t>
            </a:r>
            <a:r>
              <a:rPr sz="2200" b="1" dirty="0" err="1" smtClean="0">
                <a:latin typeface="Calibri"/>
                <a:cs typeface="Calibri"/>
              </a:rPr>
              <a:t>н</a:t>
            </a:r>
            <a:r>
              <a:rPr sz="2200" b="1" spc="-20" dirty="0" err="1" smtClean="0">
                <a:latin typeface="Calibri"/>
                <a:cs typeface="Calibri"/>
              </a:rPr>
              <a:t>и</a:t>
            </a:r>
            <a:r>
              <a:rPr sz="2200" b="1" spc="20" dirty="0" err="1" smtClean="0">
                <a:latin typeface="Calibri"/>
                <a:cs typeface="Calibri"/>
              </a:rPr>
              <a:t>з</a:t>
            </a:r>
            <a:r>
              <a:rPr sz="2200" b="1" spc="-35" dirty="0" err="1" smtClean="0">
                <a:latin typeface="Calibri"/>
                <a:cs typeface="Calibri"/>
              </a:rPr>
              <a:t>а</a:t>
            </a:r>
            <a:r>
              <a:rPr sz="2200" b="1" spc="-20" dirty="0" err="1" smtClean="0">
                <a:latin typeface="Calibri"/>
                <a:cs typeface="Calibri"/>
              </a:rPr>
              <a:t>ци</a:t>
            </a:r>
            <a:r>
              <a:rPr sz="2200" b="1" spc="10" dirty="0" err="1" smtClean="0">
                <a:latin typeface="Calibri"/>
                <a:cs typeface="Calibri"/>
              </a:rPr>
              <a:t>о</a:t>
            </a:r>
            <a:r>
              <a:rPr sz="2200" b="1" dirty="0" err="1" smtClean="0">
                <a:latin typeface="Calibri"/>
                <a:cs typeface="Calibri"/>
              </a:rPr>
              <a:t>нн</a:t>
            </a:r>
            <a:r>
              <a:rPr sz="2200" b="1" spc="15" dirty="0" err="1" smtClean="0">
                <a:latin typeface="Calibri"/>
                <a:cs typeface="Calibri"/>
              </a:rPr>
              <a:t>о</a:t>
            </a:r>
            <a:r>
              <a:rPr sz="2200" b="1" spc="-20" dirty="0" err="1" smtClean="0">
                <a:latin typeface="Calibri"/>
                <a:cs typeface="Calibri"/>
              </a:rPr>
              <a:t>-</a:t>
            </a:r>
            <a:r>
              <a:rPr sz="2200" b="1" spc="-25" dirty="0" err="1" smtClean="0">
                <a:latin typeface="Calibri"/>
                <a:cs typeface="Calibri"/>
              </a:rPr>
              <a:t>м</a:t>
            </a:r>
            <a:r>
              <a:rPr sz="2200" b="1" dirty="0" err="1" smtClean="0">
                <a:latin typeface="Calibri"/>
                <a:cs typeface="Calibri"/>
              </a:rPr>
              <a:t>е</a:t>
            </a:r>
            <a:r>
              <a:rPr sz="2200" b="1" spc="35" dirty="0" err="1" smtClean="0">
                <a:latin typeface="Calibri"/>
                <a:cs typeface="Calibri"/>
              </a:rPr>
              <a:t>т</a:t>
            </a:r>
            <a:r>
              <a:rPr sz="2200" b="1" spc="-65" dirty="0" err="1" smtClean="0">
                <a:latin typeface="Calibri"/>
                <a:cs typeface="Calibri"/>
              </a:rPr>
              <a:t>о</a:t>
            </a:r>
            <a:r>
              <a:rPr sz="2200" b="1" spc="15" dirty="0" err="1" smtClean="0">
                <a:latin typeface="Calibri"/>
                <a:cs typeface="Calibri"/>
              </a:rPr>
              <a:t>д</a:t>
            </a:r>
            <a:r>
              <a:rPr sz="2200" b="1" spc="-20" dirty="0" err="1" smtClean="0">
                <a:latin typeface="Calibri"/>
                <a:cs typeface="Calibri"/>
              </a:rPr>
              <a:t>и</a:t>
            </a:r>
            <a:r>
              <a:rPr sz="2200" b="1" dirty="0" err="1" smtClean="0">
                <a:latin typeface="Calibri"/>
                <a:cs typeface="Calibri"/>
              </a:rPr>
              <a:t>че</a:t>
            </a:r>
            <a:r>
              <a:rPr sz="2200" b="1" spc="25" dirty="0" err="1" smtClean="0">
                <a:latin typeface="Calibri"/>
                <a:cs typeface="Calibri"/>
              </a:rPr>
              <a:t>с</a:t>
            </a:r>
            <a:r>
              <a:rPr sz="2200" b="1" spc="5" dirty="0" err="1" smtClean="0">
                <a:latin typeface="Calibri"/>
                <a:cs typeface="Calibri"/>
              </a:rPr>
              <a:t>к</a:t>
            </a:r>
            <a:r>
              <a:rPr sz="2200" b="1" spc="10" dirty="0" err="1" smtClean="0">
                <a:latin typeface="Calibri"/>
                <a:cs typeface="Calibri"/>
              </a:rPr>
              <a:t>о</a:t>
            </a:r>
            <a:r>
              <a:rPr sz="2200" b="1" dirty="0" err="1" smtClean="0">
                <a:latin typeface="Calibri"/>
                <a:cs typeface="Calibri"/>
              </a:rPr>
              <a:t>й</a:t>
            </a:r>
            <a:r>
              <a:rPr sz="2200" b="1" spc="-80" dirty="0" smtClean="0">
                <a:latin typeface="Calibri"/>
                <a:cs typeface="Calibri"/>
              </a:rPr>
              <a:t> </a:t>
            </a:r>
            <a:r>
              <a:rPr sz="2200" b="1" spc="30" dirty="0" err="1" smtClean="0">
                <a:latin typeface="Calibri"/>
                <a:cs typeface="Calibri"/>
              </a:rPr>
              <a:t>п</a:t>
            </a:r>
            <a:r>
              <a:rPr sz="2200" b="1" spc="-65" dirty="0" err="1" smtClean="0">
                <a:latin typeface="Calibri"/>
                <a:cs typeface="Calibri"/>
              </a:rPr>
              <a:t>о</a:t>
            </a:r>
            <a:r>
              <a:rPr sz="2200" b="1" spc="95" dirty="0" err="1" smtClean="0">
                <a:latin typeface="Calibri"/>
                <a:cs typeface="Calibri"/>
              </a:rPr>
              <a:t>д</a:t>
            </a:r>
            <a:r>
              <a:rPr sz="2200" b="1" spc="15" dirty="0" err="1" smtClean="0">
                <a:latin typeface="Calibri"/>
                <a:cs typeface="Calibri"/>
              </a:rPr>
              <a:t>д</a:t>
            </a:r>
            <a:r>
              <a:rPr sz="2200" b="1" dirty="0" err="1" smtClean="0">
                <a:latin typeface="Calibri"/>
                <a:cs typeface="Calibri"/>
              </a:rPr>
              <a:t>е</a:t>
            </a:r>
            <a:r>
              <a:rPr sz="2200" b="1" spc="25" dirty="0" err="1" smtClean="0">
                <a:latin typeface="Calibri"/>
                <a:cs typeface="Calibri"/>
              </a:rPr>
              <a:t>р</a:t>
            </a:r>
            <a:r>
              <a:rPr sz="2200" b="1" spc="20" dirty="0" err="1" smtClean="0">
                <a:latin typeface="Calibri"/>
                <a:cs typeface="Calibri"/>
              </a:rPr>
              <a:t>ж</a:t>
            </a:r>
            <a:r>
              <a:rPr sz="2200" b="1" spc="5" dirty="0" err="1" smtClean="0">
                <a:latin typeface="Calibri"/>
                <a:cs typeface="Calibri"/>
              </a:rPr>
              <a:t>к</a:t>
            </a:r>
            <a:r>
              <a:rPr sz="2200" b="1" dirty="0" err="1" smtClean="0">
                <a:latin typeface="Calibri"/>
                <a:cs typeface="Calibri"/>
              </a:rPr>
              <a:t>и</a:t>
            </a:r>
            <a:r>
              <a:rPr sz="2200" b="1" spc="-160" dirty="0" smtClean="0">
                <a:latin typeface="Calibri"/>
                <a:cs typeface="Calibri"/>
              </a:rPr>
              <a:t> </a:t>
            </a:r>
            <a:r>
              <a:rPr sz="2200" b="1" spc="30" dirty="0" err="1" smtClean="0">
                <a:latin typeface="Calibri"/>
                <a:cs typeface="Calibri"/>
              </a:rPr>
              <a:t>п</a:t>
            </a:r>
            <a:r>
              <a:rPr sz="2200" b="1" spc="15" dirty="0" err="1" smtClean="0">
                <a:latin typeface="Calibri"/>
                <a:cs typeface="Calibri"/>
              </a:rPr>
              <a:t>р</a:t>
            </a:r>
            <a:r>
              <a:rPr sz="2200" b="1" dirty="0" err="1" smtClean="0">
                <a:latin typeface="Calibri"/>
                <a:cs typeface="Calibri"/>
              </a:rPr>
              <a:t>и</a:t>
            </a:r>
            <a:r>
              <a:rPr sz="2200" b="1" dirty="0" smtClean="0">
                <a:latin typeface="Calibri"/>
                <a:cs typeface="Calibri"/>
              </a:rPr>
              <a:t>  </a:t>
            </a:r>
            <a:r>
              <a:rPr sz="2200" b="1" spc="-5" dirty="0" err="1" smtClean="0">
                <a:latin typeface="Calibri"/>
                <a:cs typeface="Calibri"/>
              </a:rPr>
              <a:t>подготовке</a:t>
            </a:r>
            <a:r>
              <a:rPr sz="2200" b="1" spc="-215" dirty="0" smtClean="0">
                <a:latin typeface="Calibri"/>
                <a:cs typeface="Calibri"/>
              </a:rPr>
              <a:t> </a:t>
            </a:r>
            <a:r>
              <a:rPr sz="2200" b="1" dirty="0" err="1" smtClean="0">
                <a:latin typeface="Calibri"/>
                <a:cs typeface="Calibri"/>
              </a:rPr>
              <a:t>еженедельных</a:t>
            </a:r>
            <a:r>
              <a:rPr sz="2200" b="1" spc="-140" dirty="0" smtClean="0">
                <a:latin typeface="Calibri"/>
                <a:cs typeface="Calibri"/>
              </a:rPr>
              <a:t> </a:t>
            </a:r>
            <a:r>
              <a:rPr sz="2200" b="1" dirty="0" err="1" smtClean="0">
                <a:latin typeface="Calibri"/>
                <a:cs typeface="Calibri"/>
              </a:rPr>
              <a:t>внеурочных</a:t>
            </a:r>
            <a:r>
              <a:rPr sz="2200" b="1" spc="-55" dirty="0" smtClean="0">
                <a:latin typeface="Calibri"/>
                <a:cs typeface="Calibri"/>
              </a:rPr>
              <a:t> </a:t>
            </a:r>
            <a:r>
              <a:rPr sz="2200" b="1" spc="-5" dirty="0" err="1" smtClean="0">
                <a:latin typeface="Calibri"/>
                <a:cs typeface="Calibri"/>
              </a:rPr>
              <a:t>занятий</a:t>
            </a:r>
            <a:r>
              <a:rPr sz="2200" b="1" dirty="0" smtClean="0">
                <a:latin typeface="Calibri"/>
                <a:cs typeface="Calibri"/>
              </a:rPr>
              <a:t> </a:t>
            </a:r>
            <a:r>
              <a:rPr sz="2200" b="1" spc="-10" dirty="0" smtClean="0">
                <a:latin typeface="Calibri"/>
                <a:cs typeface="Calibri"/>
              </a:rPr>
              <a:t>«</a:t>
            </a:r>
            <a:r>
              <a:rPr sz="2200" b="1" spc="-10" dirty="0" err="1" smtClean="0">
                <a:latin typeface="Calibri"/>
                <a:cs typeface="Calibri"/>
              </a:rPr>
              <a:t>Разговор</a:t>
            </a:r>
            <a:r>
              <a:rPr sz="2200" b="1" spc="35" dirty="0" smtClean="0">
                <a:latin typeface="Calibri"/>
                <a:cs typeface="Calibri"/>
              </a:rPr>
              <a:t> </a:t>
            </a:r>
            <a:r>
              <a:rPr sz="2200" b="1" dirty="0" smtClean="0">
                <a:latin typeface="Calibri"/>
                <a:cs typeface="Calibri"/>
              </a:rPr>
              <a:t>о </a:t>
            </a:r>
            <a:r>
              <a:rPr sz="2200" b="1" spc="-530" dirty="0" smtClean="0">
                <a:latin typeface="Calibri"/>
                <a:cs typeface="Calibri"/>
              </a:rPr>
              <a:t> </a:t>
            </a:r>
            <a:r>
              <a:rPr sz="2200" b="1" spc="-10" dirty="0" err="1" smtClean="0">
                <a:latin typeface="Calibri"/>
                <a:cs typeface="Calibri"/>
              </a:rPr>
              <a:t>важном</a:t>
            </a:r>
            <a:r>
              <a:rPr sz="2200" b="1" spc="-10" dirty="0" smtClean="0">
                <a:latin typeface="Calibri"/>
                <a:cs typeface="Calibri"/>
              </a:rPr>
              <a:t>»</a:t>
            </a:r>
            <a:endParaRPr lang="ru-RU" sz="2200" b="1" spc="-10" dirty="0" smtClean="0">
              <a:latin typeface="Calibri"/>
              <a:cs typeface="Calibri"/>
            </a:endParaRPr>
          </a:p>
          <a:p>
            <a:pPr marL="470534" marR="555625" indent="-457834">
              <a:lnSpc>
                <a:spcPct val="100000"/>
              </a:lnSpc>
              <a:spcBef>
                <a:spcPts val="10"/>
              </a:spcBef>
              <a:buFont typeface="Arial MT"/>
              <a:buChar char="•"/>
              <a:tabLst>
                <a:tab pos="469900" algn="l"/>
                <a:tab pos="470534" algn="l"/>
              </a:tabLst>
            </a:pPr>
            <a:endParaRPr lang="ru-RU" sz="2200" b="1" spc="-10" dirty="0" smtClean="0">
              <a:latin typeface="Calibri"/>
              <a:cs typeface="Calibri"/>
            </a:endParaRPr>
          </a:p>
          <a:p>
            <a:pPr marL="12700" marR="555625" algn="ctr">
              <a:lnSpc>
                <a:spcPct val="100000"/>
              </a:lnSpc>
              <a:spcBef>
                <a:spcPts val="10"/>
              </a:spcBef>
              <a:tabLst>
                <a:tab pos="469900" algn="l"/>
                <a:tab pos="470534" algn="l"/>
              </a:tabLst>
            </a:pPr>
            <a:r>
              <a:rPr lang="ru-RU" sz="2200" b="1" i="1" spc="-10" dirty="0" smtClean="0">
                <a:solidFill>
                  <a:srgbClr val="C00000"/>
                </a:solidFill>
                <a:latin typeface="Calibri"/>
                <a:cs typeface="Calibri"/>
              </a:rPr>
              <a:t>   Принять участие можно, подключившись к трансляции по ссылкам </a:t>
            </a:r>
            <a:r>
              <a:rPr lang="en-US" sz="2200" b="1" i="1" spc="-10" dirty="0" smtClean="0">
                <a:solidFill>
                  <a:srgbClr val="C00000"/>
                </a:solidFill>
                <a:latin typeface="Calibri"/>
                <a:cs typeface="Calibri"/>
              </a:rPr>
              <a:t>RUTUBE</a:t>
            </a:r>
            <a:r>
              <a:rPr lang="ru-RU" sz="2200" b="1" i="1" spc="-10" dirty="0" smtClean="0">
                <a:solidFill>
                  <a:srgbClr val="C00000"/>
                </a:solidFill>
                <a:latin typeface="Calibri"/>
                <a:cs typeface="Calibri"/>
              </a:rPr>
              <a:t>, </a:t>
            </a:r>
            <a:r>
              <a:rPr lang="en-US" sz="2200" b="1" i="1" spc="-10" dirty="0" smtClean="0">
                <a:solidFill>
                  <a:srgbClr val="C00000"/>
                </a:solidFill>
                <a:latin typeface="Calibri"/>
                <a:cs typeface="Calibri"/>
              </a:rPr>
              <a:t>VK</a:t>
            </a:r>
            <a:r>
              <a:rPr lang="ru-RU" sz="2200" b="1" i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ru-RU" sz="2200" b="1" i="1" spc="-10" dirty="0" smtClean="0">
                <a:solidFill>
                  <a:srgbClr val="C00000"/>
                </a:solidFill>
                <a:latin typeface="Calibri"/>
                <a:cs typeface="Calibri"/>
              </a:rPr>
              <a:t>онлайн, или просмотрев запись трансляции в любое время</a:t>
            </a:r>
          </a:p>
        </p:txBody>
      </p:sp>
    </p:spTree>
    <p:extLst>
      <p:ext uri="{BB962C8B-B14F-4D97-AF65-F5344CB8AC3E}">
        <p14:creationId xmlns:p14="http://schemas.microsoft.com/office/powerpoint/2010/main" xmlns="" val="126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548" y="172720"/>
            <a:ext cx="11439517" cy="3792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148590" algn="ctr" rtl="0">
              <a:lnSpc>
                <a:spcPct val="108500"/>
              </a:lnSpc>
              <a:spcBef>
                <a:spcPts val="100"/>
              </a:spcBef>
              <a:tabLst>
                <a:tab pos="358140" algn="l"/>
                <a:tab pos="358775" algn="l"/>
              </a:tabLst>
            </a:pPr>
            <a:r>
              <a:rPr lang="ru-RU" sz="2400" b="1" kern="1200" spc="-1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Задачи по запуску проекта в образовательных организациях</a:t>
            </a:r>
            <a:endParaRPr sz="2400" b="1" kern="1200" spc="-1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4549" y="1066800"/>
            <a:ext cx="11647770" cy="5591146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469900" marR="5080" indent="-457200" algn="just">
              <a:lnSpc>
                <a:spcPct val="80100"/>
              </a:lnSpc>
              <a:spcBef>
                <a:spcPts val="575"/>
              </a:spcBef>
              <a:buFont typeface="+mj-lt"/>
              <a:buAutoNum type="arabicPeriod"/>
              <a:tabLst>
                <a:tab pos="247015" algn="l"/>
              </a:tabLst>
            </a:pPr>
            <a:r>
              <a:rPr sz="2200" i="1" spc="5" dirty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Обеспечить</a:t>
            </a:r>
            <a:r>
              <a:rPr sz="2200" i="1" spc="-2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dirty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информирование</a:t>
            </a:r>
            <a:r>
              <a:rPr sz="2200" i="1" spc="-4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1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педагогических</a:t>
            </a:r>
            <a:r>
              <a:rPr sz="2200" i="1" spc="-19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работников</a:t>
            </a:r>
            <a:r>
              <a:rPr sz="2200" i="1" spc="-17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1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-2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старте</a:t>
            </a:r>
            <a:r>
              <a:rPr sz="2200" i="1" spc="-4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подготовки</a:t>
            </a:r>
            <a:r>
              <a:rPr sz="2200" i="1" spc="-2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1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к </a:t>
            </a:r>
            <a:r>
              <a:rPr sz="2200" i="1" spc="-4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проведению </a:t>
            </a:r>
            <a:r>
              <a:rPr sz="2200" i="1" spc="-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Всероссийских </a:t>
            </a:r>
            <a:r>
              <a:rPr sz="2200" i="1" spc="1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классных </a:t>
            </a:r>
            <a:r>
              <a:rPr sz="2200" i="1" spc="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ч</a:t>
            </a:r>
            <a:r>
              <a:rPr sz="2200" i="1" spc="5" dirty="0">
                <a:latin typeface="+mj-lt"/>
                <a:ea typeface="Verdana" pitchFamily="34" charset="0"/>
                <a:cs typeface="Verdana" pitchFamily="34" charset="0"/>
              </a:rPr>
              <a:t>а</a:t>
            </a:r>
            <a:r>
              <a:rPr sz="2200" i="1" spc="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сов «Разговоры </a:t>
            </a:r>
            <a:r>
              <a:rPr sz="2200" i="1" spc="1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о важном», </a:t>
            </a:r>
            <a:r>
              <a:rPr lang="ru-RU" sz="2200" i="1" spc="1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15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возможности </a:t>
            </a:r>
            <a:r>
              <a:rPr sz="2200" i="1" spc="1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просмотра </a:t>
            </a:r>
            <a:r>
              <a:rPr sz="2200" i="1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трансляций </a:t>
            </a:r>
            <a:r>
              <a:rPr sz="2200" i="1" spc="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«Классного </a:t>
            </a:r>
            <a:r>
              <a:rPr sz="2200" i="1" spc="1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марафона», а также о </a:t>
            </a:r>
            <a:r>
              <a:rPr sz="2200" i="1" spc="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-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ф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едер</a:t>
            </a:r>
            <a:r>
              <a:rPr sz="2200" i="1" spc="2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а</a:t>
            </a:r>
            <a:r>
              <a:rPr sz="2200" i="1" spc="3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л</a:t>
            </a:r>
            <a:r>
              <a:rPr sz="2200" i="1" spc="2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ь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но</a:t>
            </a:r>
            <a:r>
              <a:rPr sz="2200" i="1" spc="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м</a:t>
            </a:r>
            <a:r>
              <a:rPr sz="2200" i="1" spc="-20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-2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и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н</a:t>
            </a:r>
            <a:r>
              <a:rPr sz="2200" i="1" spc="-1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ф</a:t>
            </a:r>
            <a:r>
              <a:rPr sz="2200" i="1" spc="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ор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м</a:t>
            </a:r>
            <a:r>
              <a:rPr sz="2200" i="1" spc="2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а</a:t>
            </a:r>
            <a:r>
              <a:rPr sz="2200" i="1" spc="-3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ц</a:t>
            </a:r>
            <a:r>
              <a:rPr sz="2200" i="1" spc="-2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и</a:t>
            </a:r>
            <a:r>
              <a:rPr sz="2200" i="1" spc="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н</a:t>
            </a:r>
            <a:r>
              <a:rPr sz="2200" i="1" spc="-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н</a:t>
            </a:r>
            <a:r>
              <a:rPr sz="2200" i="1" spc="1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-2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-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ме</a:t>
            </a:r>
            <a:r>
              <a:rPr sz="2200" i="1" spc="-3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т</a:t>
            </a:r>
            <a:r>
              <a:rPr sz="2200" i="1" spc="-6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д</a:t>
            </a:r>
            <a:r>
              <a:rPr sz="2200" i="1" spc="-2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и</a:t>
            </a:r>
            <a:r>
              <a:rPr sz="2200" i="1" spc="3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ч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еск</a:t>
            </a:r>
            <a:r>
              <a:rPr sz="2200" i="1" spc="2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м</a:t>
            </a:r>
            <a:r>
              <a:rPr sz="2200" i="1" spc="-12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р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ес</a:t>
            </a:r>
            <a:r>
              <a:rPr sz="2200" i="1" spc="-3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у</a:t>
            </a:r>
            <a:r>
              <a:rPr sz="2200" i="1" spc="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р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се,</a:t>
            </a:r>
            <a:r>
              <a:rPr sz="2200" i="1" spc="-5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с</a:t>
            </a:r>
            <a:r>
              <a:rPr sz="2200" i="1" spc="-6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де</a:t>
            </a:r>
            <a:r>
              <a:rPr sz="2200" i="1" spc="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р</a:t>
            </a:r>
            <a:r>
              <a:rPr sz="2200" i="1" spc="3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ж</a:t>
            </a:r>
            <a:r>
              <a:rPr sz="2200" i="1" spc="2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а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щем  </a:t>
            </a:r>
            <a:r>
              <a:rPr sz="2200" i="1" spc="-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методические </a:t>
            </a:r>
            <a:r>
              <a:rPr sz="2200" i="1" spc="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материалы </a:t>
            </a:r>
            <a:r>
              <a:rPr sz="2200" i="1" spc="1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и формы </a:t>
            </a:r>
            <a:r>
              <a:rPr sz="2200" i="1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интерактивных </a:t>
            </a:r>
            <a:r>
              <a:rPr sz="2200" i="1" spc="10" dirty="0" err="1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опросов</a:t>
            </a:r>
            <a:r>
              <a:rPr sz="2200" i="1" spc="1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15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-5" dirty="0" smtClean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  <a:hlinkClick r:id="rId2"/>
              </a:rPr>
              <a:t>https</a:t>
            </a:r>
            <a:r>
              <a:rPr sz="2200" i="1" spc="-5" dirty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  <a:hlinkClick r:id="rId2"/>
              </a:rPr>
              <a:t>://apkpro.ru/razgovory-o-vazhnom</a:t>
            </a:r>
            <a:r>
              <a:rPr sz="2200" i="1" spc="-5" dirty="0" smtClean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  <a:hlinkClick r:id="rId2"/>
              </a:rPr>
              <a:t>/</a:t>
            </a:r>
            <a:endParaRPr lang="ru-RU" sz="2200" i="1" spc="-5" dirty="0" smtClean="0">
              <a:latin typeface="+mj-lt"/>
              <a:ea typeface="Verdana" pitchFamily="34" charset="0"/>
              <a:cs typeface="Verdana" pitchFamily="34" charset="0"/>
            </a:endParaRPr>
          </a:p>
          <a:p>
            <a:pPr marL="469900" marR="5080" lvl="2" algn="just">
              <a:lnSpc>
                <a:spcPct val="80100"/>
              </a:lnSpc>
              <a:spcBef>
                <a:spcPts val="575"/>
              </a:spcBef>
              <a:tabLst>
                <a:tab pos="247015" algn="l"/>
              </a:tabLst>
            </a:pPr>
            <a:r>
              <a:rPr lang="ru-RU" sz="2200" i="1" spc="-5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Срок: до </a:t>
            </a:r>
            <a:r>
              <a:rPr lang="ru-RU" sz="2200" i="1" spc="-5" dirty="0" smtClean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27.06.2022</a:t>
            </a:r>
            <a:endParaRPr lang="ru-RU" sz="2200" i="1" spc="-5" dirty="0">
              <a:solidFill>
                <a:srgbClr val="C00000"/>
              </a:solidFill>
              <a:ea typeface="Verdana" pitchFamily="34" charset="0"/>
              <a:cs typeface="Verdana" pitchFamily="34" charset="0"/>
            </a:endParaRPr>
          </a:p>
          <a:p>
            <a:pPr marL="12700" marR="5080" algn="just">
              <a:lnSpc>
                <a:spcPct val="80100"/>
              </a:lnSpc>
              <a:spcBef>
                <a:spcPts val="575"/>
              </a:spcBef>
              <a:tabLst>
                <a:tab pos="247015" algn="l"/>
              </a:tabLst>
            </a:pPr>
            <a:endParaRPr sz="1400" i="1" dirty="0" smtClean="0">
              <a:latin typeface="+mj-lt"/>
              <a:ea typeface="Verdana" pitchFamily="34" charset="0"/>
              <a:cs typeface="Verdana" pitchFamily="34" charset="0"/>
            </a:endParaRPr>
          </a:p>
          <a:p>
            <a:pPr marL="469900" marR="119380" indent="-457200" algn="just">
              <a:lnSpc>
                <a:spcPct val="79600"/>
              </a:lnSpc>
              <a:spcBef>
                <a:spcPts val="505"/>
              </a:spcBef>
              <a:buFont typeface="+mj-lt"/>
              <a:buAutoNum type="arabicPeriod" startAt="2"/>
              <a:tabLst>
                <a:tab pos="257810" algn="l"/>
              </a:tabLst>
            </a:pPr>
            <a:r>
              <a:rPr sz="2200" i="1" spc="5" dirty="0" err="1" smtClean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Определить</a:t>
            </a:r>
            <a:r>
              <a:rPr sz="2200" i="1" spc="5" dirty="0" smtClean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dirty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(назначить) </a:t>
            </a:r>
            <a:r>
              <a:rPr sz="2200" i="1" spc="5" dirty="0">
                <a:latin typeface="+mj-lt"/>
                <a:ea typeface="Verdana" pitchFamily="34" charset="0"/>
                <a:cs typeface="Verdana" pitchFamily="34" charset="0"/>
              </a:rPr>
              <a:t>ответственного 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в </a:t>
            </a:r>
            <a:r>
              <a:rPr lang="ru-RU" sz="2200" i="1" spc="5" dirty="0" smtClean="0">
                <a:latin typeface="+mj-lt"/>
                <a:ea typeface="Verdana" pitchFamily="34" charset="0"/>
                <a:cs typeface="Verdana" pitchFamily="34" charset="0"/>
              </a:rPr>
              <a:t>ТУ/ДО </a:t>
            </a:r>
            <a:r>
              <a:rPr sz="2200" i="1" spc="10" dirty="0" smtClean="0">
                <a:latin typeface="+mj-lt"/>
                <a:ea typeface="Verdana" pitchFamily="34" charset="0"/>
                <a:cs typeface="Verdana" pitchFamily="34" charset="0"/>
              </a:rPr>
              <a:t>и 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в </a:t>
            </a:r>
            <a:r>
              <a:rPr sz="2200" i="1" spc="15" dirty="0">
                <a:latin typeface="+mj-lt"/>
                <a:ea typeface="Verdana" pitchFamily="34" charset="0"/>
                <a:cs typeface="Verdana" pitchFamily="34" charset="0"/>
              </a:rPr>
              <a:t>каждой 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школе </a:t>
            </a:r>
            <a:r>
              <a:rPr sz="2200" i="1" dirty="0">
                <a:latin typeface="+mj-lt"/>
                <a:ea typeface="Verdana" pitchFamily="34" charset="0"/>
                <a:cs typeface="Verdana" pitchFamily="34" charset="0"/>
              </a:rPr>
              <a:t>за </a:t>
            </a:r>
            <a:r>
              <a:rPr sz="2200" i="1" spc="5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15" dirty="0">
                <a:latin typeface="+mj-lt"/>
                <a:ea typeface="Verdana" pitchFamily="34" charset="0"/>
                <a:cs typeface="Verdana" pitchFamily="34" charset="0"/>
              </a:rPr>
              <a:t>ор</a:t>
            </a:r>
            <a:r>
              <a:rPr sz="2200" i="1" spc="40" dirty="0">
                <a:latin typeface="+mj-lt"/>
                <a:ea typeface="Verdana" pitchFamily="34" charset="0"/>
                <a:cs typeface="Verdana" pitchFamily="34" charset="0"/>
              </a:rPr>
              <a:t>г</a:t>
            </a:r>
            <a:r>
              <a:rPr sz="2200" i="1" spc="20" dirty="0">
                <a:latin typeface="+mj-lt"/>
                <a:ea typeface="Verdana" pitchFamily="34" charset="0"/>
                <a:cs typeface="Verdana" pitchFamily="34" charset="0"/>
              </a:rPr>
              <a:t>а</a:t>
            </a:r>
            <a:r>
              <a:rPr sz="2200" i="1" spc="5" dirty="0">
                <a:latin typeface="+mj-lt"/>
                <a:ea typeface="Verdana" pitchFamily="34" charset="0"/>
                <a:cs typeface="Verdana" pitchFamily="34" charset="0"/>
              </a:rPr>
              <a:t>н</a:t>
            </a:r>
            <a:r>
              <a:rPr sz="2200" i="1" spc="-25" dirty="0">
                <a:latin typeface="+mj-lt"/>
                <a:ea typeface="Verdana" pitchFamily="34" charset="0"/>
                <a:cs typeface="Verdana" pitchFamily="34" charset="0"/>
              </a:rPr>
              <a:t>и</a:t>
            </a:r>
            <a:r>
              <a:rPr sz="2200" i="1" spc="-15" dirty="0">
                <a:latin typeface="+mj-lt"/>
                <a:ea typeface="Verdana" pitchFamily="34" charset="0"/>
                <a:cs typeface="Verdana" pitchFamily="34" charset="0"/>
              </a:rPr>
              <a:t>з</a:t>
            </a:r>
            <a:r>
              <a:rPr sz="2200" i="1" spc="20" dirty="0">
                <a:latin typeface="+mj-lt"/>
                <a:ea typeface="Verdana" pitchFamily="34" charset="0"/>
                <a:cs typeface="Verdana" pitchFamily="34" charset="0"/>
              </a:rPr>
              <a:t>а</a:t>
            </a:r>
            <a:r>
              <a:rPr sz="2200" i="1" spc="-30" dirty="0">
                <a:latin typeface="+mj-lt"/>
                <a:ea typeface="Verdana" pitchFamily="34" charset="0"/>
                <a:cs typeface="Verdana" pitchFamily="34" charset="0"/>
              </a:rPr>
              <a:t>ц</a:t>
            </a:r>
            <a:r>
              <a:rPr sz="2200" i="1" spc="-20" dirty="0">
                <a:latin typeface="+mj-lt"/>
                <a:ea typeface="Verdana" pitchFamily="34" charset="0"/>
                <a:cs typeface="Verdana" pitchFamily="34" charset="0"/>
              </a:rPr>
              <a:t>и</a:t>
            </a:r>
            <a:r>
              <a:rPr sz="2200" i="1" spc="15" dirty="0"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5" dirty="0">
                <a:latin typeface="+mj-lt"/>
                <a:ea typeface="Verdana" pitchFamily="34" charset="0"/>
                <a:cs typeface="Verdana" pitchFamily="34" charset="0"/>
              </a:rPr>
              <a:t>н</a:t>
            </a:r>
            <a:r>
              <a:rPr sz="2200" i="1" spc="-5" dirty="0">
                <a:latin typeface="+mj-lt"/>
                <a:ea typeface="Verdana" pitchFamily="34" charset="0"/>
                <a:cs typeface="Verdana" pitchFamily="34" charset="0"/>
              </a:rPr>
              <a:t>н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-25" dirty="0">
                <a:latin typeface="+mj-lt"/>
                <a:ea typeface="Verdana" pitchFamily="34" charset="0"/>
                <a:cs typeface="Verdana" pitchFamily="34" charset="0"/>
              </a:rPr>
              <a:t>-</a:t>
            </a:r>
            <a:r>
              <a:rPr sz="2200" i="1" dirty="0">
                <a:latin typeface="+mj-lt"/>
                <a:ea typeface="Verdana" pitchFamily="34" charset="0"/>
                <a:cs typeface="Verdana" pitchFamily="34" charset="0"/>
              </a:rPr>
              <a:t>ме</a:t>
            </a:r>
            <a:r>
              <a:rPr sz="2200" i="1" spc="-25" dirty="0">
                <a:latin typeface="+mj-lt"/>
                <a:ea typeface="Verdana" pitchFamily="34" charset="0"/>
                <a:cs typeface="Verdana" pitchFamily="34" charset="0"/>
              </a:rPr>
              <a:t>т</a:t>
            </a:r>
            <a:r>
              <a:rPr sz="2200" i="1" spc="-65" dirty="0"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5" dirty="0">
                <a:latin typeface="+mj-lt"/>
                <a:ea typeface="Verdana" pitchFamily="34" charset="0"/>
                <a:cs typeface="Verdana" pitchFamily="34" charset="0"/>
              </a:rPr>
              <a:t>д</a:t>
            </a:r>
            <a:r>
              <a:rPr sz="2200" i="1" spc="-20" dirty="0">
                <a:latin typeface="+mj-lt"/>
                <a:ea typeface="Verdana" pitchFamily="34" charset="0"/>
                <a:cs typeface="Verdana" pitchFamily="34" charset="0"/>
              </a:rPr>
              <a:t>и</a:t>
            </a:r>
            <a:r>
              <a:rPr sz="2200" i="1" spc="25" dirty="0">
                <a:latin typeface="+mj-lt"/>
                <a:ea typeface="Verdana" pitchFamily="34" charset="0"/>
                <a:cs typeface="Verdana" pitchFamily="34" charset="0"/>
              </a:rPr>
              <a:t>ч</a:t>
            </a:r>
            <a:r>
              <a:rPr sz="2200" i="1" dirty="0">
                <a:latin typeface="+mj-lt"/>
                <a:ea typeface="Verdana" pitchFamily="34" charset="0"/>
                <a:cs typeface="Verdana" pitchFamily="34" charset="0"/>
              </a:rPr>
              <a:t>е</a:t>
            </a:r>
            <a:r>
              <a:rPr sz="2200" i="1" spc="5" dirty="0">
                <a:latin typeface="+mj-lt"/>
                <a:ea typeface="Verdana" pitchFamily="34" charset="0"/>
                <a:cs typeface="Verdana" pitchFamily="34" charset="0"/>
              </a:rPr>
              <a:t>ск</a:t>
            </a:r>
            <a:r>
              <a:rPr sz="2200" i="1" spc="15" dirty="0"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е</a:t>
            </a:r>
            <a:r>
              <a:rPr sz="2200" i="1" spc="-2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5" dirty="0">
                <a:latin typeface="+mj-lt"/>
                <a:ea typeface="Verdana" pitchFamily="34" charset="0"/>
                <a:cs typeface="Verdana" pitchFamily="34" charset="0"/>
              </a:rPr>
              <a:t>со</a:t>
            </a:r>
            <a:r>
              <a:rPr sz="2200" i="1" spc="20" dirty="0">
                <a:latin typeface="+mj-lt"/>
                <a:ea typeface="Verdana" pitchFamily="34" charset="0"/>
                <a:cs typeface="Verdana" pitchFamily="34" charset="0"/>
              </a:rPr>
              <a:t>п</a:t>
            </a:r>
            <a:r>
              <a:rPr sz="2200" i="1" spc="15" dirty="0">
                <a:latin typeface="+mj-lt"/>
                <a:ea typeface="Verdana" pitchFamily="34" charset="0"/>
                <a:cs typeface="Verdana" pitchFamily="34" charset="0"/>
              </a:rPr>
              <a:t>р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20" dirty="0">
                <a:latin typeface="+mj-lt"/>
                <a:ea typeface="Verdana" pitchFamily="34" charset="0"/>
                <a:cs typeface="Verdana" pitchFamily="34" charset="0"/>
              </a:rPr>
              <a:t>в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40" dirty="0">
                <a:latin typeface="+mj-lt"/>
                <a:ea typeface="Verdana" pitchFamily="34" charset="0"/>
                <a:cs typeface="Verdana" pitchFamily="34" charset="0"/>
              </a:rPr>
              <a:t>ж</a:t>
            </a:r>
            <a:r>
              <a:rPr sz="2200" i="1" spc="5" dirty="0">
                <a:latin typeface="+mj-lt"/>
                <a:ea typeface="Verdana" pitchFamily="34" charset="0"/>
                <a:cs typeface="Verdana" pitchFamily="34" charset="0"/>
              </a:rPr>
              <a:t>д</a:t>
            </a:r>
            <a:r>
              <a:rPr sz="2200" i="1" dirty="0">
                <a:latin typeface="+mj-lt"/>
                <a:ea typeface="Verdana" pitchFamily="34" charset="0"/>
                <a:cs typeface="Verdana" pitchFamily="34" charset="0"/>
              </a:rPr>
              <a:t>ен</a:t>
            </a:r>
            <a:r>
              <a:rPr sz="2200" i="1" spc="-25" dirty="0">
                <a:latin typeface="+mj-lt"/>
                <a:ea typeface="Verdana" pitchFamily="34" charset="0"/>
                <a:cs typeface="Verdana" pitchFamily="34" charset="0"/>
              </a:rPr>
              <a:t>и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е</a:t>
            </a:r>
            <a:r>
              <a:rPr sz="2200" i="1" spc="-2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20" dirty="0">
                <a:latin typeface="+mj-lt"/>
                <a:ea typeface="Verdana" pitchFamily="34" charset="0"/>
                <a:cs typeface="Verdana" pitchFamily="34" charset="0"/>
              </a:rPr>
              <a:t>п</a:t>
            </a:r>
            <a:r>
              <a:rPr sz="2200" i="1" spc="-65" dirty="0"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5" dirty="0">
                <a:latin typeface="+mj-lt"/>
                <a:ea typeface="Verdana" pitchFamily="34" charset="0"/>
                <a:cs typeface="Verdana" pitchFamily="34" charset="0"/>
              </a:rPr>
              <a:t>д</a:t>
            </a:r>
            <a:r>
              <a:rPr sz="2200" i="1" spc="40" dirty="0">
                <a:latin typeface="+mj-lt"/>
                <a:ea typeface="Verdana" pitchFamily="34" charset="0"/>
                <a:cs typeface="Verdana" pitchFamily="34" charset="0"/>
              </a:rPr>
              <a:t>г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-20" dirty="0">
                <a:latin typeface="+mj-lt"/>
                <a:ea typeface="Verdana" pitchFamily="34" charset="0"/>
                <a:cs typeface="Verdana" pitchFamily="34" charset="0"/>
              </a:rPr>
              <a:t>т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20" dirty="0">
                <a:latin typeface="+mj-lt"/>
                <a:ea typeface="Verdana" pitchFamily="34" charset="0"/>
                <a:cs typeface="Verdana" pitchFamily="34" charset="0"/>
              </a:rPr>
              <a:t>в</a:t>
            </a:r>
            <a:r>
              <a:rPr sz="2200" i="1" spc="15" dirty="0">
                <a:latin typeface="+mj-lt"/>
                <a:ea typeface="Verdana" pitchFamily="34" charset="0"/>
                <a:cs typeface="Verdana" pitchFamily="34" charset="0"/>
              </a:rPr>
              <a:t>к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и</a:t>
            </a:r>
            <a:r>
              <a:rPr sz="2200" i="1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-175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15" dirty="0">
                <a:latin typeface="+mj-lt"/>
                <a:ea typeface="Verdana" pitchFamily="34" charset="0"/>
                <a:cs typeface="Verdana" pitchFamily="34" charset="0"/>
              </a:rPr>
              <a:t>к</a:t>
            </a:r>
            <a:r>
              <a:rPr sz="2200" i="1" spc="35" dirty="0">
                <a:latin typeface="+mj-lt"/>
                <a:ea typeface="Verdana" pitchFamily="34" charset="0"/>
                <a:cs typeface="Verdana" pitchFamily="34" charset="0"/>
              </a:rPr>
              <a:t>л</a:t>
            </a:r>
            <a:r>
              <a:rPr sz="2200" i="1" spc="15" dirty="0">
                <a:latin typeface="+mj-lt"/>
                <a:ea typeface="Verdana" pitchFamily="34" charset="0"/>
                <a:cs typeface="Verdana" pitchFamily="34" charset="0"/>
              </a:rPr>
              <a:t>а</a:t>
            </a:r>
            <a:r>
              <a:rPr sz="2200" i="1" dirty="0">
                <a:latin typeface="+mj-lt"/>
                <a:ea typeface="Verdana" pitchFamily="34" charset="0"/>
                <a:cs typeface="Verdana" pitchFamily="34" charset="0"/>
              </a:rPr>
              <a:t>ссны</a:t>
            </a:r>
            <a:r>
              <a:rPr sz="2200" i="1" spc="5" dirty="0">
                <a:latin typeface="+mj-lt"/>
                <a:ea typeface="Verdana" pitchFamily="34" charset="0"/>
                <a:cs typeface="Verdana" pitchFamily="34" charset="0"/>
              </a:rPr>
              <a:t>х  </a:t>
            </a:r>
            <a:r>
              <a:rPr sz="2200" i="1" dirty="0">
                <a:latin typeface="+mj-lt"/>
                <a:ea typeface="Verdana" pitchFamily="34" charset="0"/>
                <a:cs typeface="Verdana" pitchFamily="34" charset="0"/>
              </a:rPr>
              <a:t>руководителей</a:t>
            </a:r>
            <a:r>
              <a:rPr sz="2200" i="1" spc="-14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к</a:t>
            </a:r>
            <a:r>
              <a:rPr sz="2200" i="1" spc="-15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dirty="0">
                <a:latin typeface="+mj-lt"/>
                <a:ea typeface="Verdana" pitchFamily="34" charset="0"/>
                <a:cs typeface="Verdana" pitchFamily="34" charset="0"/>
              </a:rPr>
              <a:t>реализации</a:t>
            </a:r>
            <a:r>
              <a:rPr sz="2200" i="1" spc="-55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5" dirty="0">
                <a:latin typeface="+mj-lt"/>
                <a:ea typeface="Verdana" pitchFamily="34" charset="0"/>
                <a:cs typeface="Verdana" pitchFamily="34" charset="0"/>
              </a:rPr>
              <a:t>проекта</a:t>
            </a:r>
            <a:r>
              <a:rPr sz="2200" i="1" spc="-95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15" dirty="0">
                <a:latin typeface="+mj-lt"/>
                <a:ea typeface="Verdana" pitchFamily="34" charset="0"/>
                <a:cs typeface="Verdana" pitchFamily="34" charset="0"/>
              </a:rPr>
              <a:t>«Разговор</a:t>
            </a:r>
            <a:r>
              <a:rPr sz="2200" i="1" spc="-18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о</a:t>
            </a:r>
            <a:r>
              <a:rPr sz="2200" i="1" spc="65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15" dirty="0">
                <a:latin typeface="+mj-lt"/>
                <a:ea typeface="Verdana" pitchFamily="34" charset="0"/>
                <a:cs typeface="Verdana" pitchFamily="34" charset="0"/>
              </a:rPr>
              <a:t>важном»</a:t>
            </a:r>
            <a:r>
              <a:rPr sz="2200" i="1" spc="-19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10" dirty="0">
                <a:latin typeface="+mj-lt"/>
                <a:ea typeface="Verdana" pitchFamily="34" charset="0"/>
                <a:cs typeface="Verdana" pitchFamily="34" charset="0"/>
              </a:rPr>
              <a:t>в</a:t>
            </a:r>
            <a:r>
              <a:rPr sz="2200" i="1" spc="-15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-5" dirty="0" smtClean="0">
                <a:latin typeface="+mj-lt"/>
                <a:ea typeface="Verdana" pitchFamily="34" charset="0"/>
                <a:cs typeface="Verdana" pitchFamily="34" charset="0"/>
              </a:rPr>
              <a:t>2022</a:t>
            </a:r>
            <a:r>
              <a:rPr lang="ru-RU" sz="2200" i="1" spc="-5" dirty="0" smtClean="0">
                <a:latin typeface="+mj-lt"/>
                <a:ea typeface="Verdana" pitchFamily="34" charset="0"/>
                <a:cs typeface="Verdana" pitchFamily="34" charset="0"/>
              </a:rPr>
              <a:t>/</a:t>
            </a:r>
            <a:r>
              <a:rPr sz="2200" i="1" spc="-5" dirty="0" smtClean="0">
                <a:latin typeface="+mj-lt"/>
                <a:ea typeface="Verdana" pitchFamily="34" charset="0"/>
                <a:cs typeface="Verdana" pitchFamily="34" charset="0"/>
              </a:rPr>
              <a:t>23</a:t>
            </a:r>
            <a:r>
              <a:rPr sz="2200" i="1" spc="45" dirty="0" smtClean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5" dirty="0" err="1">
                <a:latin typeface="+mj-lt"/>
                <a:ea typeface="Verdana" pitchFamily="34" charset="0"/>
                <a:cs typeface="Verdana" pitchFamily="34" charset="0"/>
              </a:rPr>
              <a:t>учебном</a:t>
            </a:r>
            <a:r>
              <a:rPr sz="2200" i="1" spc="5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-415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sz="2200" i="1" spc="-5" dirty="0" err="1" smtClean="0">
                <a:latin typeface="+mj-lt"/>
                <a:ea typeface="Verdana" pitchFamily="34" charset="0"/>
                <a:cs typeface="Verdana" pitchFamily="34" charset="0"/>
              </a:rPr>
              <a:t>году</a:t>
            </a:r>
            <a:endParaRPr lang="ru-RU" sz="2200" i="1" spc="-5" dirty="0">
              <a:latin typeface="+mj-lt"/>
              <a:ea typeface="Verdana" pitchFamily="34" charset="0"/>
              <a:cs typeface="Verdana" pitchFamily="34" charset="0"/>
            </a:endParaRPr>
          </a:p>
          <a:p>
            <a:pPr marL="469900" marR="119380" lvl="2" algn="just">
              <a:lnSpc>
                <a:spcPct val="79600"/>
              </a:lnSpc>
              <a:spcBef>
                <a:spcPts val="505"/>
              </a:spcBef>
              <a:tabLst>
                <a:tab pos="257810" algn="l"/>
              </a:tabLst>
            </a:pPr>
            <a:r>
              <a:rPr lang="ru-RU" sz="2200" i="1" spc="-5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Срок: до </a:t>
            </a:r>
            <a:r>
              <a:rPr lang="ru-RU" sz="2200" i="1" spc="-5" dirty="0" smtClean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01.07.2022</a:t>
            </a:r>
            <a:endParaRPr lang="ru-RU" sz="2200" i="1" spc="-5" dirty="0">
              <a:solidFill>
                <a:srgbClr val="C00000"/>
              </a:solidFill>
              <a:ea typeface="Verdana" pitchFamily="34" charset="0"/>
              <a:cs typeface="Verdana" pitchFamily="34" charset="0"/>
            </a:endParaRPr>
          </a:p>
          <a:p>
            <a:pPr marL="12700" marR="119380" algn="just">
              <a:lnSpc>
                <a:spcPct val="79600"/>
              </a:lnSpc>
              <a:spcBef>
                <a:spcPts val="505"/>
              </a:spcBef>
              <a:tabLst>
                <a:tab pos="257810" algn="l"/>
              </a:tabLst>
            </a:pPr>
            <a:endParaRPr lang="ru-RU" sz="1400" i="1" spc="-5" dirty="0" smtClean="0">
              <a:latin typeface="+mj-lt"/>
              <a:ea typeface="Verdana" pitchFamily="34" charset="0"/>
              <a:cs typeface="Verdana" pitchFamily="34" charset="0"/>
            </a:endParaRPr>
          </a:p>
          <a:p>
            <a:pPr marL="469900" marR="119380" indent="-457200" algn="just">
              <a:lnSpc>
                <a:spcPct val="79600"/>
              </a:lnSpc>
              <a:spcBef>
                <a:spcPts val="505"/>
              </a:spcBef>
              <a:buFont typeface="+mj-lt"/>
              <a:buAutoNum type="arabicPeriod" startAt="3"/>
              <a:tabLst>
                <a:tab pos="257810" algn="l"/>
              </a:tabLst>
            </a:pPr>
            <a:r>
              <a:rPr lang="ru-RU" sz="2200" i="1" spc="-5" dirty="0" smtClean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Учитывать обязательность проведения занятий «Разговор о важном» </a:t>
            </a:r>
            <a:r>
              <a:rPr lang="ru-RU" sz="2200" i="1" spc="-5" dirty="0" smtClean="0">
                <a:latin typeface="+mj-lt"/>
                <a:ea typeface="Verdana" pitchFamily="34" charset="0"/>
                <a:cs typeface="Verdana" pitchFamily="34" charset="0"/>
              </a:rPr>
              <a:t>при разработке планов </a:t>
            </a:r>
            <a:r>
              <a:rPr lang="ru-RU" sz="2200" i="1" spc="-5" dirty="0">
                <a:latin typeface="+mj-lt"/>
                <a:ea typeface="Verdana" pitchFamily="34" charset="0"/>
                <a:cs typeface="Verdana" pitchFamily="34" charset="0"/>
              </a:rPr>
              <a:t>внеурочной деятельности, </a:t>
            </a:r>
            <a:r>
              <a:rPr lang="ru-RU" sz="2200" i="1" spc="-5" dirty="0" smtClean="0">
                <a:latin typeface="+mj-lt"/>
                <a:ea typeface="Verdana" pitchFamily="34" charset="0"/>
                <a:cs typeface="Verdana" pitchFamily="34" charset="0"/>
              </a:rPr>
              <a:t>календарных планов рабочих программ воспитания, при </a:t>
            </a:r>
            <a:r>
              <a:rPr lang="ru-RU" sz="2200" i="1" spc="-5" dirty="0">
                <a:latin typeface="+mj-lt"/>
                <a:ea typeface="Verdana" pitchFamily="34" charset="0"/>
                <a:cs typeface="Verdana" pitchFamily="34" charset="0"/>
              </a:rPr>
              <a:t>планировании нагрузки педагогических работников на 2022/23 учебный </a:t>
            </a:r>
            <a:r>
              <a:rPr lang="ru-RU" sz="2200" i="1" spc="-5" dirty="0" smtClean="0">
                <a:latin typeface="+mj-lt"/>
                <a:ea typeface="Verdana" pitchFamily="34" charset="0"/>
                <a:cs typeface="Verdana" pitchFamily="34" charset="0"/>
              </a:rPr>
              <a:t>год</a:t>
            </a:r>
          </a:p>
          <a:p>
            <a:pPr marL="469900" marR="119380" lvl="1" algn="just">
              <a:lnSpc>
                <a:spcPct val="79600"/>
              </a:lnSpc>
              <a:spcBef>
                <a:spcPts val="505"/>
              </a:spcBef>
              <a:tabLst>
                <a:tab pos="257810" algn="l"/>
              </a:tabLst>
            </a:pPr>
            <a:r>
              <a:rPr lang="ru-RU" sz="2200" i="1" spc="-5" dirty="0" smtClean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Срок: до 01.09.2022</a:t>
            </a:r>
          </a:p>
          <a:p>
            <a:pPr marL="0" marR="119380" lvl="1" algn="just">
              <a:lnSpc>
                <a:spcPct val="79600"/>
              </a:lnSpc>
              <a:spcBef>
                <a:spcPts val="505"/>
              </a:spcBef>
            </a:pPr>
            <a:endParaRPr lang="ru-RU" sz="1400" i="1" spc="-5" dirty="0">
              <a:solidFill>
                <a:srgbClr val="C00000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marL="469900" marR="119380" indent="-457200" algn="just">
              <a:lnSpc>
                <a:spcPct val="79600"/>
              </a:lnSpc>
              <a:spcBef>
                <a:spcPts val="505"/>
              </a:spcBef>
              <a:buFont typeface="+mj-lt"/>
              <a:buAutoNum type="arabicPeriod" startAt="4"/>
              <a:tabLst>
                <a:tab pos="257810" algn="l"/>
              </a:tabLst>
            </a:pPr>
            <a:r>
              <a:rPr lang="ru-RU" sz="2200" i="1" spc="-5" dirty="0" smtClean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Организовать участие </a:t>
            </a:r>
            <a:r>
              <a:rPr lang="ru-RU" sz="2200" i="1" spc="-5" dirty="0" smtClean="0">
                <a:latin typeface="+mj-lt"/>
                <a:ea typeface="Verdana" pitchFamily="34" charset="0"/>
                <a:cs typeface="Verdana" pitchFamily="34" charset="0"/>
              </a:rPr>
              <a:t>классных руководителей в «Классном марафоне» и обучении (ПК)</a:t>
            </a:r>
          </a:p>
          <a:p>
            <a:pPr marL="452438" marR="119380" algn="just">
              <a:lnSpc>
                <a:spcPct val="79600"/>
              </a:lnSpc>
              <a:spcBef>
                <a:spcPts val="505"/>
              </a:spcBef>
              <a:tabLst>
                <a:tab pos="257810" algn="l"/>
              </a:tabLst>
            </a:pPr>
            <a:r>
              <a:rPr lang="ru-RU" sz="2200" i="1" spc="-5" dirty="0" smtClean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Срок: до 31.10.2022</a:t>
            </a:r>
            <a:endParaRPr lang="ru-RU" sz="2200" i="1" spc="-5" dirty="0">
              <a:solidFill>
                <a:srgbClr val="C0000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634" y="214605"/>
            <a:ext cx="11834706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148590" algn="ctr">
              <a:lnSpc>
                <a:spcPct val="108500"/>
              </a:lnSpc>
              <a:spcBef>
                <a:spcPts val="100"/>
              </a:spcBef>
              <a:tabLst>
                <a:tab pos="358140" algn="l"/>
                <a:tab pos="358775" algn="l"/>
              </a:tabLst>
            </a:pPr>
            <a:r>
              <a:rPr lang="ru-RU" sz="2400" b="1" spc="-1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Ближайшие шаги по подготовке классных </a:t>
            </a:r>
            <a:r>
              <a:rPr lang="ru-RU" sz="2400" b="1" spc="-1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руководителей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3893" y="1222311"/>
            <a:ext cx="10560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До 27.06.2022 </a:t>
            </a:r>
            <a:r>
              <a:rPr lang="ru-RU" dirty="0" smtClean="0"/>
              <a:t>- направление информации в ОО для классных руководителей и заместителей руководителей по УВР о проекте и ссылок на просмотр трансляций </a:t>
            </a:r>
            <a:r>
              <a:rPr lang="ru-RU" i="1" dirty="0" smtClean="0"/>
              <a:t>(для самостоятельного просмотра в целях ознакомления с проектом)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61305" y="2833359"/>
            <a:ext cx="4369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"/>
              </a:rPr>
              <a:t>https://rutube.ru/video/ee8c804d97f16360c1b9d366cc4803b1/</a:t>
            </a:r>
            <a:endParaRPr lang="ru-RU" sz="1200" dirty="0" smtClean="0"/>
          </a:p>
          <a:p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978256" y="2409124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20.06.2022 -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59633" y="1992868"/>
            <a:ext cx="5936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Разговоры о важном. Сервис для классных руководителей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78256" y="2825917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27.06.2022 (10:00 МСК) -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14332" y="2433935"/>
            <a:ext cx="5851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4"/>
              </a:rPr>
              <a:t>https://rutube.ru/video/158147bcec19dfcc9ee1503f7aab01da/</a:t>
            </a:r>
            <a:endParaRPr lang="ru-RU" sz="1200" dirty="0" smtClean="0"/>
          </a:p>
          <a:p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62580" y="3287582"/>
            <a:ext cx="1095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27.06.2022</a:t>
            </a:r>
            <a:r>
              <a:rPr lang="ru-RU" dirty="0" smtClean="0"/>
              <a:t> – </a:t>
            </a:r>
            <a:r>
              <a:rPr lang="ru-RU" b="1" dirty="0" smtClean="0"/>
              <a:t>онлайн-подключение</a:t>
            </a:r>
            <a:r>
              <a:rPr lang="ru-RU" dirty="0" smtClean="0"/>
              <a:t> представителей РУМО классных руководителей в каждом образовательном округе: </a:t>
            </a:r>
            <a:r>
              <a:rPr lang="ru-RU" b="1" dirty="0" smtClean="0"/>
              <a:t>совместный просмотр и решение кейсов</a:t>
            </a:r>
            <a:r>
              <a:rPr lang="ru-RU" dirty="0" smtClean="0"/>
              <a:t> в онлайн-формате </a:t>
            </a:r>
            <a:r>
              <a:rPr lang="en-US" i="1" dirty="0" smtClean="0"/>
              <a:t>(</a:t>
            </a:r>
            <a:r>
              <a:rPr lang="ru-RU" i="1" dirty="0" smtClean="0"/>
              <a:t>ссылка </a:t>
            </a:r>
            <a:r>
              <a:rPr lang="ru-RU" i="1" dirty="0"/>
              <a:t>на </a:t>
            </a:r>
            <a:r>
              <a:rPr lang="ru-RU" i="1" dirty="0" smtClean="0"/>
              <a:t>подключение к площадке </a:t>
            </a:r>
            <a:r>
              <a:rPr lang="en-US" b="1" i="1" dirty="0"/>
              <a:t>jazz by </a:t>
            </a:r>
            <a:r>
              <a:rPr lang="en-US" b="1" i="1" dirty="0" err="1"/>
              <a:t>Sber</a:t>
            </a:r>
            <a:r>
              <a:rPr lang="en-US" b="1" i="1" dirty="0"/>
              <a:t> </a:t>
            </a:r>
            <a:r>
              <a:rPr lang="ru-RU" i="1" dirty="0" smtClean="0"/>
              <a:t>будет направлена от ИРО каждому члену РУМО классных руководителей)</a:t>
            </a:r>
            <a:endParaRPr lang="ru-RU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933892" y="4715470"/>
            <a:ext cx="1113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1, 8, 15, 22 августа </a:t>
            </a:r>
            <a:r>
              <a:rPr lang="en-US" b="1" dirty="0" smtClean="0">
                <a:solidFill>
                  <a:srgbClr val="C00000"/>
                </a:solidFill>
              </a:rPr>
              <a:t>2022</a:t>
            </a:r>
            <a:r>
              <a:rPr lang="ru-RU" b="1" dirty="0" smtClean="0">
                <a:solidFill>
                  <a:srgbClr val="C00000"/>
                </a:solidFill>
              </a:rPr>
              <a:t> года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– </a:t>
            </a:r>
            <a:r>
              <a:rPr lang="ru-RU" b="1" dirty="0" smtClean="0"/>
              <a:t>очное участие </a:t>
            </a:r>
            <a:r>
              <a:rPr lang="ru-RU" dirty="0" smtClean="0"/>
              <a:t>классных руководителей в обсуждениях по итогам просмотра трансляций и решение кейсов </a:t>
            </a:r>
            <a:r>
              <a:rPr lang="ru-RU" b="1" dirty="0" smtClean="0"/>
              <a:t>на базе РЦ </a:t>
            </a:r>
            <a:r>
              <a:rPr lang="ru-RU" dirty="0" smtClean="0"/>
              <a:t>с представителем РУМО классных руководителей </a:t>
            </a:r>
            <a:r>
              <a:rPr lang="ru-RU" i="1" dirty="0" smtClean="0"/>
              <a:t>(все 13 площадок образовательных округов и ИРО подключаются для совместной работы онлайн на площадке </a:t>
            </a:r>
            <a:r>
              <a:rPr lang="en-US" b="1" i="1" dirty="0"/>
              <a:t>jazz by </a:t>
            </a:r>
            <a:r>
              <a:rPr lang="en-US" b="1" i="1" dirty="0" err="1" smtClean="0"/>
              <a:t>Sber</a:t>
            </a:r>
            <a:r>
              <a:rPr lang="ru-RU" b="1" i="1" dirty="0" smtClean="0"/>
              <a:t>)</a:t>
            </a:r>
            <a:endParaRPr lang="ru-RU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993922" y="5858470"/>
            <a:ext cx="10995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Сентябрь-октябрь</a:t>
            </a:r>
            <a:r>
              <a:rPr lang="ru-RU" b="1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2022</a:t>
            </a:r>
            <a:r>
              <a:rPr lang="ru-RU" b="1" dirty="0" smtClean="0">
                <a:solidFill>
                  <a:srgbClr val="C00000"/>
                </a:solidFill>
              </a:rPr>
              <a:t> года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– обучение классных руководителей по программе «Воспитательный </a:t>
            </a:r>
            <a:r>
              <a:rPr lang="ru-RU" dirty="0"/>
              <a:t>потенциал классного </a:t>
            </a:r>
            <a:r>
              <a:rPr lang="ru-RU" dirty="0" smtClean="0"/>
              <a:t>часа. Содержание </a:t>
            </a:r>
            <a:r>
              <a:rPr lang="ru-RU" dirty="0"/>
              <a:t>«Разговоров о </a:t>
            </a:r>
            <a:r>
              <a:rPr lang="ru-RU" dirty="0" smtClean="0"/>
              <a:t>важном», 58 часов </a:t>
            </a:r>
            <a:r>
              <a:rPr lang="ru-RU" i="1" dirty="0" smtClean="0"/>
              <a:t>(обучение организуется на базе Цифровой экосистемы ДПО Академии </a:t>
            </a:r>
            <a:r>
              <a:rPr lang="ru-RU" i="1" dirty="0" err="1" smtClean="0"/>
              <a:t>Минпросвещения</a:t>
            </a:r>
            <a:r>
              <a:rPr lang="ru-RU" i="1" dirty="0" smtClean="0"/>
              <a:t>)</a:t>
            </a:r>
            <a:endParaRPr lang="ru-RU" i="1" dirty="0"/>
          </a:p>
        </p:txBody>
      </p:sp>
      <p:pic>
        <p:nvPicPr>
          <p:cNvPr id="1026" name="Picture 2" descr="https://www.pngitem.com/pimgs/m/21-214670_number-digit-1-png-transparent-images-transparent-background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634" y="1186508"/>
            <a:ext cx="839288" cy="6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humbnailer.mixcloud.com/unsafe/900x900/extaudio/4/4/5/6/23fd-2145-4c90-bb1c-2d5c667f1cc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738" y="3351432"/>
            <a:ext cx="611543" cy="61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ytimg.com/vi/DAJH_4-nqH8/maxresdefaul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42" r="21908"/>
          <a:stretch/>
        </p:blipFill>
        <p:spPr bwMode="auto">
          <a:xfrm>
            <a:off x="295275" y="484116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vippng.com/png/detail/90-900219_how-to-set-use-number-4-button-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634" y="5840239"/>
            <a:ext cx="927790" cy="68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98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6152" y="228600"/>
            <a:ext cx="11770521" cy="35791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2670"/>
              </a:lnSpc>
              <a:spcBef>
                <a:spcPts val="90"/>
              </a:spcBef>
            </a:pPr>
            <a:r>
              <a:rPr lang="ru-RU" sz="2400" b="1" spc="-5" dirty="0" smtClean="0">
                <a:solidFill>
                  <a:srgbClr val="1F386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</a:t>
            </a:r>
            <a:r>
              <a:rPr lang="ru-RU" sz="2400" b="1" spc="-5" dirty="0">
                <a:solidFill>
                  <a:srgbClr val="1F386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2022-2023 учебном году во всех российских</a:t>
            </a:r>
          </a:p>
          <a:p>
            <a:pPr marL="24130" algn="ctr">
              <a:lnSpc>
                <a:spcPts val="2645"/>
              </a:lnSpc>
            </a:pPr>
            <a:r>
              <a:rPr lang="ru-RU" sz="2400" b="1" spc="-5" dirty="0">
                <a:solidFill>
                  <a:srgbClr val="1F386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школах и организациях СПО стартует </a:t>
            </a:r>
            <a:r>
              <a:rPr lang="ru-RU" sz="2400" b="1" spc="-5" dirty="0" smtClean="0">
                <a:solidFill>
                  <a:srgbClr val="1F386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проект для обучающихся</a:t>
            </a:r>
          </a:p>
          <a:p>
            <a:pPr marL="24130" algn="ctr">
              <a:lnSpc>
                <a:spcPts val="2645"/>
              </a:lnSpc>
            </a:pPr>
            <a:endParaRPr lang="ru-RU" sz="3200" b="1" spc="-1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4130" algn="ctr">
              <a:lnSpc>
                <a:spcPts val="2645"/>
              </a:lnSpc>
            </a:pPr>
            <a:r>
              <a:rPr sz="3200" b="1" spc="-1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sz="3200" b="1" spc="-10" dirty="0" err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Разговор</a:t>
            </a:r>
            <a:r>
              <a:rPr sz="3200" b="1" spc="-1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о </a:t>
            </a:r>
            <a:r>
              <a:rPr sz="3200" b="1" spc="-10" dirty="0" err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важном</a:t>
            </a:r>
            <a:r>
              <a:rPr sz="3200" b="1" spc="-1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3200" b="1" spc="-1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endParaRPr lang="ru-RU" sz="2400" b="1" spc="-5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lang="ru-RU" sz="1900" i="1" dirty="0" smtClean="0">
                <a:cs typeface="Calibri"/>
              </a:rPr>
              <a:t>еженедельно </a:t>
            </a:r>
            <a:r>
              <a:rPr lang="ru-RU" sz="1900" i="1" dirty="0" smtClean="0">
                <a:solidFill>
                  <a:sysClr val="windowText" lastClr="0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cs typeface="Calibri"/>
              </a:rPr>
              <a:t>первым </a:t>
            </a:r>
            <a:r>
              <a:rPr lang="ru-RU" sz="1900" i="1" dirty="0">
                <a:cs typeface="Calibri"/>
              </a:rPr>
              <a:t>уроком</a:t>
            </a:r>
            <a:r>
              <a:rPr lang="ru-RU" sz="1900" i="1" dirty="0">
                <a:solidFill>
                  <a:sysClr val="windowText" lastClr="0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cs typeface="Calibri"/>
              </a:rPr>
              <a:t> </a:t>
            </a:r>
            <a:r>
              <a:rPr lang="ru-RU" sz="1900" i="1" dirty="0">
                <a:cs typeface="Calibri"/>
              </a:rPr>
              <a:t>по </a:t>
            </a:r>
            <a:r>
              <a:rPr lang="ru-RU" sz="1900" i="1" dirty="0">
                <a:solidFill>
                  <a:sysClr val="windowText" lastClr="0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cs typeface="Calibri"/>
              </a:rPr>
              <a:t>понедельникам</a:t>
            </a:r>
            <a:r>
              <a:rPr lang="ru-RU" sz="1900" i="1" dirty="0">
                <a:cs typeface="Calibri"/>
              </a:rPr>
              <a:t> (34 </a:t>
            </a:r>
            <a:r>
              <a:rPr lang="ru-RU" sz="1900" i="1" dirty="0" smtClean="0">
                <a:cs typeface="Calibri"/>
              </a:rPr>
              <a:t>учебных недели)</a:t>
            </a:r>
            <a:endParaRPr lang="ru-RU" sz="1900" i="1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ru-RU" sz="19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 dirty="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1F386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 занятие состоится </a:t>
            </a:r>
            <a:r>
              <a:rPr sz="2400" b="1" spc="-5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 сентября 2022 года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850" dirty="0">
              <a:latin typeface="Calibri"/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606" y="3589450"/>
            <a:ext cx="259080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42844" y="3456953"/>
            <a:ext cx="94475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4840" marR="1020444">
              <a:lnSpc>
                <a:spcPct val="100000"/>
              </a:lnSpc>
            </a:pPr>
            <a:endParaRPr lang="ru-RU" sz="2400" b="1" spc="15" dirty="0" smtClean="0">
              <a:solidFill>
                <a:srgbClr val="800000"/>
              </a:solidFill>
              <a:cs typeface="Calibri"/>
            </a:endParaRPr>
          </a:p>
          <a:p>
            <a:pPr marL="624840" marR="1020444">
              <a:lnSpc>
                <a:spcPct val="100000"/>
              </a:lnSpc>
            </a:pPr>
            <a:r>
              <a:rPr lang="ru-RU" sz="2400" b="1" spc="15" dirty="0" smtClean="0">
                <a:solidFill>
                  <a:srgbClr val="800000"/>
                </a:solidFill>
                <a:cs typeface="Calibri"/>
              </a:rPr>
              <a:t>Ц</a:t>
            </a:r>
            <a:r>
              <a:rPr lang="ru-RU" sz="2400" b="1" spc="-15" dirty="0" smtClean="0">
                <a:solidFill>
                  <a:srgbClr val="800000"/>
                </a:solidFill>
                <a:cs typeface="Calibri"/>
              </a:rPr>
              <a:t>е</a:t>
            </a:r>
            <a:r>
              <a:rPr lang="ru-RU" sz="2400" b="1" spc="10" dirty="0" smtClean="0">
                <a:solidFill>
                  <a:srgbClr val="800000"/>
                </a:solidFill>
                <a:cs typeface="Calibri"/>
              </a:rPr>
              <a:t>л</a:t>
            </a:r>
            <a:r>
              <a:rPr lang="ru-RU" sz="2400" b="1" spc="5" dirty="0" smtClean="0">
                <a:solidFill>
                  <a:srgbClr val="800000"/>
                </a:solidFill>
                <a:cs typeface="Calibri"/>
              </a:rPr>
              <a:t>ь</a:t>
            </a:r>
            <a:r>
              <a:rPr lang="ru-RU" sz="2400" b="1" spc="-114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ru-RU" sz="2400" b="1" spc="-5" dirty="0" smtClean="0">
                <a:solidFill>
                  <a:srgbClr val="800000"/>
                </a:solidFill>
                <a:cs typeface="Calibri"/>
              </a:rPr>
              <a:t>п</a:t>
            </a:r>
            <a:r>
              <a:rPr lang="ru-RU" sz="2400" b="1" spc="-15" dirty="0" smtClean="0">
                <a:solidFill>
                  <a:srgbClr val="800000"/>
                </a:solidFill>
                <a:cs typeface="Calibri"/>
              </a:rPr>
              <a:t>рое</a:t>
            </a:r>
            <a:r>
              <a:rPr lang="ru-RU" sz="2400" b="1" spc="5" dirty="0" smtClean="0">
                <a:solidFill>
                  <a:srgbClr val="800000"/>
                </a:solidFill>
                <a:cs typeface="Calibri"/>
              </a:rPr>
              <a:t>к</a:t>
            </a:r>
            <a:r>
              <a:rPr lang="ru-RU" sz="2400" b="1" spc="20" dirty="0" smtClean="0">
                <a:solidFill>
                  <a:srgbClr val="800000"/>
                </a:solidFill>
                <a:cs typeface="Calibri"/>
              </a:rPr>
              <a:t>т</a:t>
            </a:r>
            <a:r>
              <a:rPr lang="ru-RU" sz="2400" b="1" dirty="0" smtClean="0">
                <a:solidFill>
                  <a:srgbClr val="800000"/>
                </a:solidFill>
                <a:cs typeface="Calibri"/>
              </a:rPr>
              <a:t>а:</a:t>
            </a:r>
            <a:r>
              <a:rPr lang="ru-RU" sz="2400" b="1" spc="65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ru-RU" sz="2400" b="1" spc="-20" dirty="0" smtClean="0">
                <a:solidFill>
                  <a:srgbClr val="001F5F"/>
                </a:solidFill>
                <a:cs typeface="Calibri"/>
              </a:rPr>
              <a:t>ф</a:t>
            </a:r>
            <a:r>
              <a:rPr lang="ru-RU" sz="2400" b="1" spc="-10" dirty="0" smtClean="0">
                <a:solidFill>
                  <a:srgbClr val="001F5F"/>
                </a:solidFill>
                <a:cs typeface="Calibri"/>
              </a:rPr>
              <a:t>ор</a:t>
            </a:r>
            <a:r>
              <a:rPr lang="ru-RU" sz="2400" b="1" spc="-35" dirty="0" smtClean="0">
                <a:solidFill>
                  <a:srgbClr val="001F5F"/>
                </a:solidFill>
                <a:cs typeface="Calibri"/>
              </a:rPr>
              <a:t>м</a:t>
            </a:r>
            <a:r>
              <a:rPr lang="ru-RU" sz="2400" b="1" spc="20" dirty="0" smtClean="0">
                <a:solidFill>
                  <a:srgbClr val="001F5F"/>
                </a:solidFill>
                <a:cs typeface="Calibri"/>
              </a:rPr>
              <a:t>и</a:t>
            </a:r>
            <a:r>
              <a:rPr lang="ru-RU" sz="2400" b="1" spc="-10" dirty="0" smtClean="0">
                <a:solidFill>
                  <a:srgbClr val="001F5F"/>
                </a:solidFill>
                <a:cs typeface="Calibri"/>
              </a:rPr>
              <a:t>ро</a:t>
            </a:r>
            <a:r>
              <a:rPr lang="ru-RU" sz="2400" b="1" spc="10" dirty="0" smtClean="0">
                <a:solidFill>
                  <a:srgbClr val="001F5F"/>
                </a:solidFill>
                <a:cs typeface="Calibri"/>
              </a:rPr>
              <a:t>в</a:t>
            </a:r>
            <a:r>
              <a:rPr lang="ru-RU" sz="2400" b="1" spc="15" dirty="0" smtClean="0">
                <a:solidFill>
                  <a:srgbClr val="001F5F"/>
                </a:solidFill>
                <a:cs typeface="Calibri"/>
              </a:rPr>
              <a:t>а</a:t>
            </a:r>
            <a:r>
              <a:rPr lang="ru-RU" sz="2400" b="1" spc="-30" dirty="0" smtClean="0">
                <a:solidFill>
                  <a:srgbClr val="001F5F"/>
                </a:solidFill>
                <a:cs typeface="Calibri"/>
              </a:rPr>
              <a:t>н</a:t>
            </a:r>
            <a:r>
              <a:rPr lang="ru-RU" sz="2400" b="1" spc="20" dirty="0" smtClean="0">
                <a:solidFill>
                  <a:srgbClr val="001F5F"/>
                </a:solidFill>
                <a:cs typeface="Calibri"/>
              </a:rPr>
              <a:t>и</a:t>
            </a:r>
            <a:r>
              <a:rPr lang="ru-RU" sz="2400" b="1" dirty="0" smtClean="0">
                <a:solidFill>
                  <a:srgbClr val="001F5F"/>
                </a:solidFill>
                <a:cs typeface="Calibri"/>
              </a:rPr>
              <a:t>е</a:t>
            </a:r>
            <a:r>
              <a:rPr lang="ru-RU" sz="2400" b="1" spc="5" dirty="0" smtClean="0">
                <a:solidFill>
                  <a:srgbClr val="001F5F"/>
                </a:solidFill>
                <a:cs typeface="Calibri"/>
              </a:rPr>
              <a:t> </a:t>
            </a:r>
            <a:r>
              <a:rPr lang="ru-RU" sz="2400" b="1" spc="10" dirty="0">
                <a:solidFill>
                  <a:srgbClr val="001F5F"/>
                </a:solidFill>
                <a:cs typeface="Calibri"/>
              </a:rPr>
              <a:t>вз</a:t>
            </a:r>
            <a:r>
              <a:rPr lang="ru-RU" sz="2400" b="1" spc="-55" dirty="0">
                <a:solidFill>
                  <a:srgbClr val="001F5F"/>
                </a:solidFill>
                <a:cs typeface="Calibri"/>
              </a:rPr>
              <a:t>г</a:t>
            </a:r>
            <a:r>
              <a:rPr lang="ru-RU" sz="2400" b="1" spc="15" dirty="0">
                <a:solidFill>
                  <a:srgbClr val="001F5F"/>
                </a:solidFill>
                <a:cs typeface="Calibri"/>
              </a:rPr>
              <a:t>л</a:t>
            </a:r>
            <a:r>
              <a:rPr lang="ru-RU" sz="2400" b="1" spc="-5" dirty="0">
                <a:solidFill>
                  <a:srgbClr val="001F5F"/>
                </a:solidFill>
                <a:cs typeface="Calibri"/>
              </a:rPr>
              <a:t>я</a:t>
            </a:r>
            <a:r>
              <a:rPr lang="ru-RU" sz="2400" b="1" spc="-30" dirty="0">
                <a:solidFill>
                  <a:srgbClr val="001F5F"/>
                </a:solidFill>
                <a:cs typeface="Calibri"/>
              </a:rPr>
              <a:t>д</a:t>
            </a:r>
            <a:r>
              <a:rPr lang="ru-RU" sz="2400" b="1" spc="-10" dirty="0">
                <a:solidFill>
                  <a:srgbClr val="001F5F"/>
                </a:solidFill>
                <a:cs typeface="Calibri"/>
              </a:rPr>
              <a:t>о</a:t>
            </a:r>
            <a:r>
              <a:rPr lang="ru-RU" sz="2400" b="1" spc="10" dirty="0">
                <a:solidFill>
                  <a:srgbClr val="001F5F"/>
                </a:solidFill>
                <a:cs typeface="Calibri"/>
              </a:rPr>
              <a:t>в</a:t>
            </a:r>
            <a:r>
              <a:rPr lang="ru-RU" sz="2400" b="1" dirty="0">
                <a:solidFill>
                  <a:srgbClr val="001F5F"/>
                </a:solidFill>
                <a:cs typeface="Calibri"/>
              </a:rPr>
              <a:t>,  </a:t>
            </a:r>
            <a:r>
              <a:rPr lang="ru-RU" sz="2400" b="1" spc="-10" dirty="0">
                <a:solidFill>
                  <a:srgbClr val="001F5F"/>
                </a:solidFill>
                <a:cs typeface="Calibri"/>
              </a:rPr>
              <a:t>убеждений, ценностных </a:t>
            </a:r>
            <a:r>
              <a:rPr lang="ru-RU" sz="2400" b="1" spc="-5" dirty="0">
                <a:solidFill>
                  <a:srgbClr val="001F5F"/>
                </a:solidFill>
                <a:cs typeface="Calibri"/>
              </a:rPr>
              <a:t>ориентиров </a:t>
            </a:r>
            <a:r>
              <a:rPr lang="ru-RU" sz="2400" b="1" dirty="0">
                <a:solidFill>
                  <a:srgbClr val="001F5F"/>
                </a:solidFill>
                <a:cs typeface="Calibri"/>
              </a:rPr>
              <a:t>обучающихся </a:t>
            </a:r>
            <a:r>
              <a:rPr lang="ru-RU" sz="2400" b="1" spc="-15" dirty="0">
                <a:solidFill>
                  <a:srgbClr val="001F5F"/>
                </a:solidFill>
                <a:cs typeface="Calibri"/>
              </a:rPr>
              <a:t>на </a:t>
            </a:r>
            <a:r>
              <a:rPr lang="ru-RU" sz="2400" b="1" spc="-530" dirty="0">
                <a:solidFill>
                  <a:srgbClr val="001F5F"/>
                </a:solidFill>
                <a:cs typeface="Calibri"/>
              </a:rPr>
              <a:t> </a:t>
            </a:r>
            <a:r>
              <a:rPr lang="ru-RU" sz="2400" b="1" spc="-5" dirty="0">
                <a:solidFill>
                  <a:srgbClr val="001F5F"/>
                </a:solidFill>
                <a:cs typeface="Calibri"/>
              </a:rPr>
              <a:t>основе</a:t>
            </a:r>
            <a:r>
              <a:rPr lang="ru-RU" sz="2400" b="1" dirty="0">
                <a:solidFill>
                  <a:srgbClr val="001F5F"/>
                </a:solidFill>
                <a:cs typeface="Calibri"/>
              </a:rPr>
              <a:t> </a:t>
            </a:r>
            <a:r>
              <a:rPr lang="ru-RU" sz="2400" b="1" spc="-5" dirty="0">
                <a:solidFill>
                  <a:srgbClr val="001F5F"/>
                </a:solidFill>
                <a:cs typeface="Calibri"/>
              </a:rPr>
              <a:t>базовых</a:t>
            </a:r>
            <a:r>
              <a:rPr lang="ru-RU" sz="2400" b="1" spc="-50" dirty="0">
                <a:solidFill>
                  <a:srgbClr val="001F5F"/>
                </a:solidFill>
                <a:cs typeface="Calibri"/>
              </a:rPr>
              <a:t> </a:t>
            </a:r>
            <a:r>
              <a:rPr lang="ru-RU" sz="2400" b="1" spc="-10" dirty="0">
                <a:solidFill>
                  <a:srgbClr val="001F5F"/>
                </a:solidFill>
                <a:cs typeface="Calibri"/>
              </a:rPr>
              <a:t>национальных</a:t>
            </a:r>
            <a:r>
              <a:rPr lang="ru-RU" sz="2400" b="1" spc="25" dirty="0">
                <a:solidFill>
                  <a:srgbClr val="001F5F"/>
                </a:solidFill>
                <a:cs typeface="Calibri"/>
              </a:rPr>
              <a:t> </a:t>
            </a:r>
            <a:r>
              <a:rPr lang="ru-RU" sz="2400" b="1" spc="5" dirty="0">
                <a:solidFill>
                  <a:srgbClr val="001F5F"/>
                </a:solidFill>
                <a:cs typeface="Calibri"/>
              </a:rPr>
              <a:t>ценностей.</a:t>
            </a:r>
            <a:endParaRPr lang="ru-RU" sz="24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ru-RU" sz="2400" dirty="0">
              <a:cs typeface="Calibri"/>
            </a:endParaRPr>
          </a:p>
          <a:p>
            <a:pPr marL="624840" marR="739775">
              <a:lnSpc>
                <a:spcPct val="100000"/>
              </a:lnSpc>
            </a:pPr>
            <a:r>
              <a:rPr lang="ru-RU" sz="2400" b="1" spc="-10" dirty="0" smtClean="0">
                <a:solidFill>
                  <a:srgbClr val="800000"/>
                </a:solidFill>
                <a:cs typeface="Calibri"/>
              </a:rPr>
              <a:t>Центральные</a:t>
            </a:r>
            <a:r>
              <a:rPr lang="ru-RU" sz="2400" b="1" spc="35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ru-RU" sz="2400" b="1" spc="-10" dirty="0" smtClean="0">
                <a:solidFill>
                  <a:srgbClr val="800000"/>
                </a:solidFill>
                <a:cs typeface="Calibri"/>
              </a:rPr>
              <a:t>темы:</a:t>
            </a:r>
            <a:r>
              <a:rPr lang="ru-RU" sz="2400" b="1" spc="40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ru-RU" sz="2400" b="1" spc="5" dirty="0" smtClean="0">
                <a:solidFill>
                  <a:srgbClr val="001F5F"/>
                </a:solidFill>
                <a:cs typeface="Calibri"/>
              </a:rPr>
              <a:t>патриотизм </a:t>
            </a:r>
            <a:r>
              <a:rPr lang="ru-RU" sz="2400" b="1" dirty="0">
                <a:solidFill>
                  <a:srgbClr val="001F5F"/>
                </a:solidFill>
                <a:cs typeface="Calibri"/>
              </a:rPr>
              <a:t>и </a:t>
            </a:r>
            <a:r>
              <a:rPr lang="ru-RU" sz="2400" b="1" spc="-10" dirty="0">
                <a:solidFill>
                  <a:srgbClr val="001F5F"/>
                </a:solidFill>
                <a:cs typeface="Calibri"/>
              </a:rPr>
              <a:t>гражданское </a:t>
            </a:r>
            <a:r>
              <a:rPr lang="ru-RU" sz="2400" b="1" dirty="0">
                <a:solidFill>
                  <a:srgbClr val="001F5F"/>
                </a:solidFill>
                <a:cs typeface="Calibri"/>
              </a:rPr>
              <a:t>воспитание, историческое </a:t>
            </a:r>
            <a:r>
              <a:rPr lang="ru-RU" sz="2400" b="1" spc="5" dirty="0">
                <a:solidFill>
                  <a:srgbClr val="001F5F"/>
                </a:solidFill>
                <a:cs typeface="Calibri"/>
              </a:rPr>
              <a:t> </a:t>
            </a:r>
            <a:r>
              <a:rPr lang="ru-RU" sz="2400" b="1" spc="-5" dirty="0">
                <a:solidFill>
                  <a:srgbClr val="001F5F"/>
                </a:solidFill>
                <a:cs typeface="Calibri"/>
              </a:rPr>
              <a:t>просвещение,</a:t>
            </a:r>
            <a:r>
              <a:rPr lang="ru-RU" sz="2400" b="1" spc="-50" dirty="0">
                <a:solidFill>
                  <a:srgbClr val="001F5F"/>
                </a:solidFill>
                <a:cs typeface="Calibri"/>
              </a:rPr>
              <a:t> </a:t>
            </a:r>
            <a:r>
              <a:rPr lang="ru-RU" sz="2400" b="1" dirty="0">
                <a:solidFill>
                  <a:srgbClr val="001F5F"/>
                </a:solidFill>
                <a:cs typeface="Calibri"/>
              </a:rPr>
              <a:t>нравственность,</a:t>
            </a:r>
            <a:r>
              <a:rPr lang="ru-RU" sz="2400" b="1" spc="-45" dirty="0">
                <a:solidFill>
                  <a:srgbClr val="001F5F"/>
                </a:solidFill>
                <a:cs typeface="Calibri"/>
              </a:rPr>
              <a:t> </a:t>
            </a:r>
            <a:r>
              <a:rPr lang="ru-RU" sz="2400" b="1" spc="-20" dirty="0">
                <a:solidFill>
                  <a:srgbClr val="001F5F"/>
                </a:solidFill>
                <a:cs typeface="Calibri"/>
              </a:rPr>
              <a:t>экология</a:t>
            </a:r>
            <a:r>
              <a:rPr lang="ru-RU" sz="2400" b="1" spc="15" dirty="0">
                <a:solidFill>
                  <a:srgbClr val="001F5F"/>
                </a:solidFill>
                <a:cs typeface="Calibri"/>
              </a:rPr>
              <a:t> </a:t>
            </a:r>
            <a:r>
              <a:rPr lang="ru-RU" sz="2400" b="1" dirty="0">
                <a:solidFill>
                  <a:srgbClr val="001F5F"/>
                </a:solidFill>
                <a:cs typeface="Calibri"/>
              </a:rPr>
              <a:t>и</a:t>
            </a:r>
            <a:r>
              <a:rPr lang="ru-RU" sz="2400" b="1" spc="30" dirty="0">
                <a:solidFill>
                  <a:srgbClr val="001F5F"/>
                </a:solidFill>
                <a:cs typeface="Calibri"/>
              </a:rPr>
              <a:t> </a:t>
            </a:r>
            <a:r>
              <a:rPr lang="ru-RU" sz="2400" b="1" spc="-20" dirty="0">
                <a:solidFill>
                  <a:srgbClr val="001F5F"/>
                </a:solidFill>
                <a:cs typeface="Calibri"/>
              </a:rPr>
              <a:t>др.</a:t>
            </a:r>
            <a:endParaRPr lang="ru-RU" sz="2400" dirty="0">
              <a:cs typeface="Calibri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675606" y="2632856"/>
            <a:ext cx="8915400" cy="7199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22" t="14919" r="58582" b="12485"/>
          <a:stretch/>
        </p:blipFill>
        <p:spPr bwMode="auto">
          <a:xfrm>
            <a:off x="6781006" y="823240"/>
            <a:ext cx="4572000" cy="5743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50" t="13142" r="59031" b="9157"/>
          <a:stretch/>
        </p:blipFill>
        <p:spPr bwMode="auto">
          <a:xfrm>
            <a:off x="989806" y="823240"/>
            <a:ext cx="4343400" cy="5743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529097" y="28904"/>
            <a:ext cx="1145136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algn="ctr">
              <a:lnSpc>
                <a:spcPct val="100000"/>
              </a:lnSpc>
              <a:spcBef>
                <a:spcPts val="100"/>
              </a:spcBef>
            </a:pPr>
            <a:r>
              <a:rPr lang="ru-RU" b="1" spc="-1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Информационные письма</a:t>
            </a:r>
            <a:endParaRPr b="1" spc="-1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3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9097" y="28904"/>
            <a:ext cx="1145136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algn="ctr">
              <a:lnSpc>
                <a:spcPct val="100000"/>
              </a:lnSpc>
              <a:spcBef>
                <a:spcPts val="100"/>
              </a:spcBef>
            </a:pPr>
            <a:r>
              <a:rPr lang="ru-RU" b="1" spc="-1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Методические материалы</a:t>
            </a:r>
            <a:br>
              <a:rPr lang="ru-RU" b="1" spc="-1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000" b="1" i="1" spc="-10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разрабатываются на федеральном уровне и будут направлены  в регионы</a:t>
            </a:r>
            <a:br>
              <a:rPr lang="ru-RU" sz="2000" b="1" i="1" spc="-10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</a:br>
            <a:r>
              <a:rPr lang="ru-RU" sz="2000" b="1" i="1" spc="-10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rPr>
              <a:t>не позднее 01.08.2022</a:t>
            </a:r>
            <a:endParaRPr sz="2000" b="1" i="1" spc="-10" dirty="0">
              <a:solidFill>
                <a:schemeClr val="tx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5129" y="1343025"/>
            <a:ext cx="11361837" cy="714375"/>
          </a:xfrm>
          <a:custGeom>
            <a:avLst/>
            <a:gdLst/>
            <a:ahLst/>
            <a:cxnLst/>
            <a:rect l="l" t="t" r="r" b="b"/>
            <a:pathLst>
              <a:path w="8666480" h="1168400">
                <a:moveTo>
                  <a:pt x="8666480" y="0"/>
                </a:moveTo>
                <a:lnTo>
                  <a:pt x="0" y="0"/>
                </a:lnTo>
                <a:lnTo>
                  <a:pt x="0" y="1168400"/>
                </a:lnTo>
                <a:lnTo>
                  <a:pt x="8666480" y="1168400"/>
                </a:lnTo>
                <a:lnTo>
                  <a:pt x="8666480" y="0"/>
                </a:lnTo>
                <a:close/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05129" y="2133600"/>
            <a:ext cx="11361837" cy="751161"/>
            <a:chOff x="320039" y="1986279"/>
            <a:chExt cx="8666480" cy="1341120"/>
          </a:xfrm>
        </p:grpSpPr>
        <p:sp>
          <p:nvSpPr>
            <p:cNvPr id="5" name="object 5"/>
            <p:cNvSpPr/>
            <p:nvPr/>
          </p:nvSpPr>
          <p:spPr>
            <a:xfrm>
              <a:off x="320039" y="1986279"/>
              <a:ext cx="8666480" cy="1341120"/>
            </a:xfrm>
            <a:custGeom>
              <a:avLst/>
              <a:gdLst/>
              <a:ahLst/>
              <a:cxnLst/>
              <a:rect l="l" t="t" r="r" b="b"/>
              <a:pathLst>
                <a:path w="8666480" h="1341120">
                  <a:moveTo>
                    <a:pt x="8666480" y="0"/>
                  </a:moveTo>
                  <a:lnTo>
                    <a:pt x="0" y="0"/>
                  </a:lnTo>
                  <a:lnTo>
                    <a:pt x="0" y="1341120"/>
                  </a:lnTo>
                  <a:lnTo>
                    <a:pt x="8666480" y="1341120"/>
                  </a:lnTo>
                  <a:lnTo>
                    <a:pt x="8666480" y="0"/>
                  </a:lnTo>
                  <a:close/>
                </a:path>
              </a:pathLst>
            </a:custGeom>
            <a:solidFill>
              <a:srgbClr val="C5D9F0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0039" y="1986279"/>
              <a:ext cx="8666480" cy="1341120"/>
            </a:xfrm>
            <a:custGeom>
              <a:avLst/>
              <a:gdLst/>
              <a:ahLst/>
              <a:cxnLst/>
              <a:rect l="l" t="t" r="r" b="b"/>
              <a:pathLst>
                <a:path w="8666480" h="1341120">
                  <a:moveTo>
                    <a:pt x="0" y="1341120"/>
                  </a:moveTo>
                  <a:lnTo>
                    <a:pt x="8666480" y="1341120"/>
                  </a:lnTo>
                  <a:lnTo>
                    <a:pt x="8666480" y="0"/>
                  </a:lnTo>
                  <a:lnTo>
                    <a:pt x="0" y="0"/>
                  </a:lnTo>
                  <a:lnTo>
                    <a:pt x="0" y="1341120"/>
                  </a:lnTo>
                  <a:close/>
                </a:path>
              </a:pathLst>
            </a:custGeom>
            <a:ln w="9525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3"/>
          <p:cNvSpPr/>
          <p:nvPr/>
        </p:nvSpPr>
        <p:spPr>
          <a:xfrm>
            <a:off x="505128" y="2971800"/>
            <a:ext cx="11361837" cy="685800"/>
          </a:xfrm>
          <a:custGeom>
            <a:avLst/>
            <a:gdLst/>
            <a:ahLst/>
            <a:cxnLst/>
            <a:rect l="l" t="t" r="r" b="b"/>
            <a:pathLst>
              <a:path w="8666480" h="1168400">
                <a:moveTo>
                  <a:pt x="8666480" y="0"/>
                </a:moveTo>
                <a:lnTo>
                  <a:pt x="0" y="0"/>
                </a:lnTo>
                <a:lnTo>
                  <a:pt x="0" y="1168400"/>
                </a:lnTo>
                <a:lnTo>
                  <a:pt x="8666480" y="1168400"/>
                </a:lnTo>
                <a:lnTo>
                  <a:pt x="8666480" y="0"/>
                </a:lnTo>
                <a:close/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6551" y="1216483"/>
            <a:ext cx="11676460" cy="478272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807720" marR="29845" indent="-457200">
              <a:lnSpc>
                <a:spcPct val="150000"/>
              </a:lnSpc>
              <a:spcBef>
                <a:spcPts val="1470"/>
              </a:spcBef>
              <a:buFont typeface="Arial" panose="020B0604020202020204" pitchFamily="34" charset="0"/>
              <a:buChar char="•"/>
              <a:tabLst>
                <a:tab pos="3025140" algn="l"/>
              </a:tabLst>
            </a:pPr>
            <a:r>
              <a:rPr lang="ru-RU" sz="2800" b="1" spc="-15" dirty="0" smtClean="0">
                <a:solidFill>
                  <a:srgbClr val="C00000"/>
                </a:solidFill>
                <a:latin typeface="Calibri"/>
                <a:cs typeface="Calibri"/>
              </a:rPr>
              <a:t>Сценарий занятия</a:t>
            </a:r>
          </a:p>
          <a:p>
            <a:pPr marL="807720" marR="29845" indent="-457200">
              <a:lnSpc>
                <a:spcPct val="150000"/>
              </a:lnSpc>
              <a:spcBef>
                <a:spcPts val="1470"/>
              </a:spcBef>
              <a:buFont typeface="Arial" panose="020B0604020202020204" pitchFamily="34" charset="0"/>
              <a:buChar char="•"/>
              <a:tabLst>
                <a:tab pos="3025140" algn="l"/>
              </a:tabLst>
            </a:pPr>
            <a:r>
              <a:rPr lang="ru-RU" sz="2800" b="1" spc="-15" dirty="0" smtClean="0">
                <a:solidFill>
                  <a:srgbClr val="C00000"/>
                </a:solidFill>
                <a:latin typeface="Calibri"/>
                <a:cs typeface="Calibri"/>
              </a:rPr>
              <a:t>Методические рекомендации по его проведению</a:t>
            </a:r>
          </a:p>
          <a:p>
            <a:pPr marL="807720" marR="29845" indent="-457200">
              <a:lnSpc>
                <a:spcPct val="150000"/>
              </a:lnSpc>
              <a:spcBef>
                <a:spcPts val="1470"/>
              </a:spcBef>
              <a:buFont typeface="Arial" panose="020B0604020202020204" pitchFamily="34" charset="0"/>
              <a:buChar char="•"/>
              <a:tabLst>
                <a:tab pos="3025140" algn="l"/>
              </a:tabLst>
            </a:pPr>
            <a:r>
              <a:rPr lang="ru-RU" sz="2800" b="1" spc="-15" dirty="0" smtClean="0">
                <a:solidFill>
                  <a:srgbClr val="C00000"/>
                </a:solidFill>
                <a:latin typeface="Calibri"/>
                <a:cs typeface="Calibri"/>
              </a:rPr>
              <a:t>Интерактивный визуальный контент</a:t>
            </a:r>
          </a:p>
          <a:p>
            <a:pPr marL="350520" marR="29845">
              <a:lnSpc>
                <a:spcPct val="100200"/>
              </a:lnSpc>
              <a:spcBef>
                <a:spcPts val="1470"/>
              </a:spcBef>
              <a:tabLst>
                <a:tab pos="3025140" algn="l"/>
              </a:tabLst>
            </a:pPr>
            <a:endParaRPr lang="ru-RU" sz="2800" b="1" spc="-15"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350520" marR="29845" algn="ctr">
              <a:lnSpc>
                <a:spcPct val="100200"/>
              </a:lnSpc>
              <a:spcBef>
                <a:spcPts val="1470"/>
              </a:spcBef>
              <a:tabLst>
                <a:tab pos="3025140" algn="l"/>
              </a:tabLst>
            </a:pPr>
            <a:r>
              <a:rPr lang="ru-RU" sz="2800" b="1" spc="-15" dirty="0">
                <a:cs typeface="Calibri"/>
              </a:rPr>
              <a:t>для обучающихся 1-2; 3-4; 5-7; 8-9; 10-11 классов и студентов СПО</a:t>
            </a:r>
          </a:p>
          <a:p>
            <a:pPr marL="350520" marR="29845" algn="ctr">
              <a:lnSpc>
                <a:spcPct val="100200"/>
              </a:lnSpc>
              <a:spcBef>
                <a:spcPts val="1470"/>
              </a:spcBef>
              <a:tabLst>
                <a:tab pos="3025140" algn="l"/>
              </a:tabLst>
            </a:pPr>
            <a:endParaRPr lang="ru-RU" sz="2800" b="1" spc="-15" dirty="0" smtClean="0">
              <a:latin typeface="Calibri"/>
              <a:cs typeface="Calibri"/>
            </a:endParaRPr>
          </a:p>
          <a:p>
            <a:pPr marL="350520" marR="29845" algn="ctr">
              <a:lnSpc>
                <a:spcPct val="100200"/>
              </a:lnSpc>
              <a:spcBef>
                <a:spcPts val="1470"/>
              </a:spcBef>
              <a:tabLst>
                <a:tab pos="3025140" algn="l"/>
              </a:tabLst>
            </a:pPr>
            <a:r>
              <a:rPr lang="ru-RU" sz="2000" spc="-15" dirty="0" smtClean="0">
                <a:latin typeface="Calibri"/>
                <a:cs typeface="Calibri"/>
              </a:rPr>
              <a:t>Портал «Единое содержание общего образования» (</a:t>
            </a:r>
            <a:r>
              <a:rPr lang="en-US" sz="2000" spc="-15" dirty="0" smtClean="0">
                <a:latin typeface="Calibri"/>
                <a:cs typeface="Calibri"/>
                <a:hlinkClick r:id="rId2"/>
              </a:rPr>
              <a:t>www.edsoo.ru</a:t>
            </a:r>
            <a:r>
              <a:rPr lang="en-US" sz="2000" spc="-15" dirty="0" smtClean="0">
                <a:latin typeface="Calibri"/>
                <a:cs typeface="Calibri"/>
              </a:rPr>
              <a:t>)</a:t>
            </a:r>
            <a:r>
              <a:rPr lang="ru-RU" sz="2000" spc="-15" dirty="0" smtClean="0">
                <a:latin typeface="Calibri"/>
                <a:cs typeface="Calibri"/>
              </a:rPr>
              <a:t>, раздел «Внеурочная деятельность»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8" t="25930" r="29151" b="18518"/>
          <a:stretch/>
        </p:blipFill>
        <p:spPr bwMode="auto">
          <a:xfrm>
            <a:off x="380206" y="381000"/>
            <a:ext cx="11125200" cy="630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885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405" t="14887" r="19355" b="6601"/>
          <a:stretch/>
        </p:blipFill>
        <p:spPr bwMode="auto">
          <a:xfrm>
            <a:off x="-2057400" y="422877"/>
            <a:ext cx="13791406" cy="614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007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69" t="23498" r="30810" b="19007"/>
          <a:stretch/>
        </p:blipFill>
        <p:spPr bwMode="auto">
          <a:xfrm>
            <a:off x="685006" y="152400"/>
            <a:ext cx="10972800" cy="661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8811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21" t="25185" r="30512" b="18518"/>
          <a:stretch/>
        </p:blipFill>
        <p:spPr bwMode="auto">
          <a:xfrm>
            <a:off x="380204" y="28575"/>
            <a:ext cx="11544049" cy="674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83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23" r="19437" b="6132"/>
          <a:stretch/>
        </p:blipFill>
        <p:spPr bwMode="auto">
          <a:xfrm>
            <a:off x="442736" y="268329"/>
            <a:ext cx="11367470" cy="636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4313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</TotalTime>
  <Words>498</Words>
  <Application>Microsoft Office PowerPoint</Application>
  <PresentationFormat>Произвольный</PresentationFormat>
  <Paragraphs>73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Слайд 1</vt:lpstr>
      <vt:lpstr>Слайд 2</vt:lpstr>
      <vt:lpstr>Информационные письма</vt:lpstr>
      <vt:lpstr>Методические материалы разрабатываются на федеральном уровне и будут направлены  в регионы не позднее 01.08.2022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Академия Минпросвещения России</vt:lpstr>
      <vt:lpstr>Слайд 13</vt:lpstr>
      <vt:lpstr>Задачи по запуску проекта в образовательных организациях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59</cp:revision>
  <dcterms:created xsi:type="dcterms:W3CDTF">2022-06-23T13:27:26Z</dcterms:created>
  <dcterms:modified xsi:type="dcterms:W3CDTF">2022-08-29T04:53:00Z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2022-06-21T00:00:00Z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2022-06-23T00:00:00Z</vt:filetime>
  </property>
</Properties>
</file>