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30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7" r:id="rId35"/>
    <p:sldId id="301" r:id="rId36"/>
    <p:sldId id="304" r:id="rId37"/>
    <p:sldId id="299" r:id="rId38"/>
    <p:sldId id="306" r:id="rId3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C02719-6DAC-404C-9DED-36F03D59E923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608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9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609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609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609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10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610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0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10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0DF85-42D2-4764-85FA-355A38F351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C84AA-7342-4069-9BF6-7F3F40100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6144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6144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4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44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6144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144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6144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5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5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6145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6145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5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5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6145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5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5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6145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6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6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6146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6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6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6146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6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6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6146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6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7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6147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7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7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6147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7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7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6147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7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7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6148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8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8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6148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8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8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6148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8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8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6148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9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9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6149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9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9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6149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9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9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6149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9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0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6150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0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0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6150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0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0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6150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0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0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6151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1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1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6151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1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151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1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6151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6151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1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2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6152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2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2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6152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2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6152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2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2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6153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3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3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6153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3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6153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3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3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6153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4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4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6154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4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4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6154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4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54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154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4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6155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155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6155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5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5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5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5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5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5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155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56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6156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5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57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7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7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83A1CB-D670-46EE-9C96-ED5BC015E6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7DF33-D732-497C-A1D6-D99C4BFFEC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2622B-3395-4CD6-8B4C-63A4A680BD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E8028-0ECD-4896-94B6-9DCB2D957A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4DAA0-79C0-45CE-B3E4-3F1FA89DB3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00951-2E6E-4ACA-92B2-2DB0C76A9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08EA3-1449-4E6B-B70D-6D11F062BA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3E59D-7D92-40FF-A0A8-66E70FC50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D24D-FD1A-458B-822B-25D5CB4AD9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CAEAB-B88F-4B7A-B14E-A87D5439AB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3DF4C-117B-4C71-B0B9-04801AAEDB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D73C5-0476-4CF7-B49B-FC8790C1A5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FE76A-D9A4-44DE-AEFB-094D5BF52C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A181A-CC7B-4067-BAA9-336791859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56F9-7E47-40A3-87EB-1FB9F660E3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C8AEE-1273-4A89-B75C-F628A8C35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80AD-FC67-4027-BC5D-2D2B02EF0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D9E23-D778-4B80-83D3-E3C0F0B17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B5D2F-6BAE-40DF-8689-83F3BA773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83D38E8-D2A6-4CD0-8892-25FC487F53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506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07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507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507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7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508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08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508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9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9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9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509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509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09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509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509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09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510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0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0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0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0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0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0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0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510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041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042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042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042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04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042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042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043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3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043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043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04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3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04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3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04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4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04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4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04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4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04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5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04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5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04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5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04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6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04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6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04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6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04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6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04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7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04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7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04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7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04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8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04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8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04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8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04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9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04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49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04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04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4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6049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04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0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05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0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05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0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05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1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05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1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05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1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05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1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05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2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05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2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05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2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05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5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05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5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05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55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5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05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05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39D4CC2-3F4D-4C2B-A14B-5A582C1498E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ides.com/big/item_4195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home.ru/photo/goods/2122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dalin.mospsy.ru/img3/op_36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hop.demiart.ru/fir/final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l.by.ru/gallery/monet/monet04-2a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08m.ru/images/08m-palkadogd001x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kazki.org/razdel_stihi/pics/vrenena_goda__new_year_song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rtsides.com/big/item_4195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a.ru/pictures/contest_photos/50036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nilka.com/images/lem_kloun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840538" cy="39592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Математическая</a:t>
            </a:r>
          </a:p>
          <a:p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 викторина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6939" y="4847645"/>
            <a:ext cx="1396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5 класс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4979" y="6309320"/>
            <a:ext cx="18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Хайруллина М.Г.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 2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	</a:t>
            </a:r>
            <a:r>
              <a:rPr lang="ru-RU" sz="3600" dirty="0"/>
              <a:t>Какие геометрические фигуры дружат с солнцем? </a:t>
            </a:r>
          </a:p>
        </p:txBody>
      </p:sp>
      <p:pic>
        <p:nvPicPr>
          <p:cNvPr id="11269" name="Picture 5" descr="Картинка 9 из 16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213100"/>
            <a:ext cx="2879725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 3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Петух на одной ноге весит 4 кг. А на двух? </a:t>
            </a:r>
          </a:p>
        </p:txBody>
      </p:sp>
      <p:pic>
        <p:nvPicPr>
          <p:cNvPr id="12295" name="Picture 7" descr="Картинка 96 из 58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708275"/>
            <a:ext cx="3816350" cy="3816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 4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</a:p>
          <a:p>
            <a:pPr>
              <a:buFontTx/>
              <a:buNone/>
            </a:pPr>
            <a:r>
              <a:rPr lang="ru-RU" sz="4000" dirty="0"/>
              <a:t>Соперник нолика.</a:t>
            </a:r>
            <a:r>
              <a:rPr lang="ru-RU" sz="3600" dirty="0"/>
              <a:t> </a:t>
            </a:r>
          </a:p>
        </p:txBody>
      </p:sp>
      <p:pic>
        <p:nvPicPr>
          <p:cNvPr id="13317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276475"/>
            <a:ext cx="2921000" cy="4129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 5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 </a:t>
            </a:r>
            <a:r>
              <a:rPr lang="ru-RU" sz="3600" dirty="0" smtClean="0"/>
              <a:t>Одно яйцо можно сварить за 5 минут. За какое наименьшее время можно</a:t>
            </a:r>
          </a:p>
          <a:p>
            <a:pPr>
              <a:buFontTx/>
              <a:buNone/>
            </a:pPr>
            <a:r>
              <a:rPr lang="ru-RU" sz="3600" dirty="0" smtClean="0"/>
              <a:t> сварить </a:t>
            </a:r>
          </a:p>
          <a:p>
            <a:pPr>
              <a:buFontTx/>
              <a:buNone/>
            </a:pPr>
            <a:r>
              <a:rPr lang="ru-RU" sz="3600" dirty="0" smtClean="0"/>
              <a:t>3 яйца?</a:t>
            </a:r>
            <a:endParaRPr lang="ru-RU" sz="3600" dirty="0"/>
          </a:p>
        </p:txBody>
      </p:sp>
      <p:pic>
        <p:nvPicPr>
          <p:cNvPr id="14341" name="Picture 5" descr="Картинка 162 из 19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141663"/>
            <a:ext cx="3384550" cy="33512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 6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07375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Двое играли в шахматы 4 часа. Сколько времени играл каждый? </a:t>
            </a:r>
          </a:p>
        </p:txBody>
      </p:sp>
      <p:pic>
        <p:nvPicPr>
          <p:cNvPr id="15365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357563"/>
            <a:ext cx="4291012" cy="2959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 7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Рыбалов за 2 мин поймал 4 рыбки. Сколько рыбок он поймает за 4 минуты? </a:t>
            </a:r>
          </a:p>
        </p:txBody>
      </p:sp>
      <p:pic>
        <p:nvPicPr>
          <p:cNvPr id="16389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716338"/>
            <a:ext cx="2519363" cy="2908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 8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На ёлке горели 5 свечей, 2 из них задули. Сколько осталось? </a:t>
            </a:r>
          </a:p>
        </p:txBody>
      </p:sp>
      <p:pic>
        <p:nvPicPr>
          <p:cNvPr id="17413" name="Picture 5" descr="Картинка 27 из 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8038" y="3068638"/>
            <a:ext cx="2547937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 9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Шла старушка в Москву, а навстречу ей три старика. Сколько человек шло в Москву? </a:t>
            </a:r>
          </a:p>
        </p:txBody>
      </p:sp>
      <p:pic>
        <p:nvPicPr>
          <p:cNvPr id="18437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860800"/>
            <a:ext cx="2447925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 10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В корзине 3 яблока. Как их поделить между тремя товарищами, так чтобы одно яблоко осталось в корзине? </a:t>
            </a:r>
          </a:p>
        </p:txBody>
      </p:sp>
      <p:pic>
        <p:nvPicPr>
          <p:cNvPr id="19461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05263"/>
            <a:ext cx="3336925" cy="248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chemeClr val="folHlink"/>
                </a:solidFill>
              </a:rPr>
              <a:t>ТРЕТИЙ </a:t>
            </a:r>
            <a:r>
              <a:rPr lang="ru-RU" sz="4000" b="1" u="sng" dirty="0">
                <a:solidFill>
                  <a:schemeClr val="folHlink"/>
                </a:solidFill>
              </a:rPr>
              <a:t>ТУР: </a:t>
            </a:r>
            <a:br>
              <a:rPr lang="ru-RU" sz="4000" b="1" u="sng" dirty="0">
                <a:solidFill>
                  <a:schemeClr val="folHlink"/>
                </a:solidFill>
              </a:rPr>
            </a:br>
            <a:r>
              <a:rPr lang="ru-RU" sz="4000" b="1" u="sng" dirty="0">
                <a:solidFill>
                  <a:schemeClr val="folHlink"/>
                </a:solidFill>
              </a:rPr>
              <a:t>«</a:t>
            </a:r>
            <a:r>
              <a:rPr lang="ru-RU" sz="4000" b="1" i="1" u="sng" dirty="0">
                <a:solidFill>
                  <a:schemeClr val="folHlink"/>
                </a:solidFill>
              </a:rPr>
              <a:t>Задачи на вычисление</a:t>
            </a:r>
            <a:r>
              <a:rPr lang="ru-RU" sz="4000" b="1" u="sng" dirty="0">
                <a:solidFill>
                  <a:schemeClr val="folHlink"/>
                </a:solidFill>
              </a:rPr>
              <a:t>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400" dirty="0"/>
              <a:t>(</a:t>
            </a:r>
            <a:r>
              <a:rPr lang="ru-RU" sz="2400" i="1" dirty="0"/>
              <a:t>На обсуждение вопроса отводится 30 с; 1 балл за каждый правильный ответ</a:t>
            </a:r>
            <a:r>
              <a:rPr lang="ru-RU" sz="2400" dirty="0"/>
              <a:t>)</a:t>
            </a:r>
          </a:p>
          <a:p>
            <a:pPr algn="ctr"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dirty="0"/>
              <a:t>     Т</a:t>
            </a:r>
            <a:r>
              <a:rPr lang="ru-RU" dirty="0" smtClean="0"/>
              <a:t>ретий тур</a:t>
            </a:r>
            <a:r>
              <a:rPr lang="ru-RU" dirty="0"/>
              <a:t>: пусть всякий знает,</a:t>
            </a:r>
          </a:p>
          <a:p>
            <a:pPr>
              <a:buFontTx/>
              <a:buNone/>
            </a:pPr>
            <a:r>
              <a:rPr lang="ru-RU" dirty="0"/>
              <a:t>     Кто же лучше вычисляет?</a:t>
            </a:r>
          </a:p>
          <a:p>
            <a:pPr>
              <a:buFontTx/>
              <a:buNone/>
            </a:pPr>
            <a:r>
              <a:rPr lang="ru-RU" dirty="0"/>
              <a:t>     Мне задачки прочитать,</a:t>
            </a:r>
          </a:p>
          <a:p>
            <a:pPr>
              <a:buFontTx/>
              <a:buNone/>
            </a:pPr>
            <a:r>
              <a:rPr lang="ru-RU" dirty="0"/>
              <a:t>     Вам же думать и считать!</a:t>
            </a:r>
          </a:p>
        </p:txBody>
      </p:sp>
      <p:pic>
        <p:nvPicPr>
          <p:cNvPr id="20484" name="Picture 4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05263"/>
            <a:ext cx="1944688" cy="26146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chemeClr val="folHlink"/>
                </a:solidFill>
              </a:rPr>
              <a:t>ПЕРВЫЙ </a:t>
            </a:r>
            <a:r>
              <a:rPr lang="ru-RU" sz="4000" b="1" u="sng" dirty="0">
                <a:solidFill>
                  <a:schemeClr val="folHlink"/>
                </a:solidFill>
              </a:rPr>
              <a:t>ТУР: </a:t>
            </a:r>
            <a:r>
              <a:rPr lang="en-US" sz="4000" b="1" u="sng" dirty="0">
                <a:solidFill>
                  <a:schemeClr val="folHlink"/>
                </a:solidFill>
              </a:rPr>
              <a:t/>
            </a:r>
            <a:br>
              <a:rPr lang="en-US" sz="4000" b="1" u="sng" dirty="0">
                <a:solidFill>
                  <a:schemeClr val="folHlink"/>
                </a:solidFill>
              </a:rPr>
            </a:br>
            <a:r>
              <a:rPr lang="ru-RU" sz="4000" b="1" u="sng" dirty="0">
                <a:solidFill>
                  <a:schemeClr val="folHlink"/>
                </a:solidFill>
              </a:rPr>
              <a:t>«</a:t>
            </a:r>
            <a:r>
              <a:rPr lang="ru-RU" sz="4000" b="1" i="1" u="sng" dirty="0">
                <a:solidFill>
                  <a:schemeClr val="folHlink"/>
                </a:solidFill>
              </a:rPr>
              <a:t>Отгадай загадку</a:t>
            </a:r>
            <a:r>
              <a:rPr lang="ru-RU" sz="4000" b="1" u="sng" dirty="0">
                <a:solidFill>
                  <a:schemeClr val="folHlink"/>
                </a:solidFill>
              </a:rPr>
              <a:t>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200275"/>
            <a:ext cx="6696025" cy="32829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</a:t>
            </a:r>
            <a:r>
              <a:rPr lang="ru-RU" sz="3600" dirty="0" smtClean="0"/>
              <a:t>Первый тур  </a:t>
            </a:r>
            <a:r>
              <a:rPr lang="ru-RU" sz="3600" dirty="0"/>
              <a:t>мы открываем,</a:t>
            </a:r>
          </a:p>
          <a:p>
            <a:pPr>
              <a:buFontTx/>
              <a:buNone/>
            </a:pPr>
            <a:r>
              <a:rPr lang="ru-RU" sz="3600" dirty="0"/>
              <a:t> Победителей узнаем.</a:t>
            </a:r>
          </a:p>
          <a:p>
            <a:pPr>
              <a:buFontTx/>
              <a:buNone/>
            </a:pPr>
            <a:r>
              <a:rPr lang="ru-RU" sz="3600" dirty="0"/>
              <a:t> Здесь загадки и шарады</a:t>
            </a:r>
          </a:p>
          <a:p>
            <a:pPr>
              <a:buFontTx/>
              <a:buNone/>
            </a:pPr>
            <a:r>
              <a:rPr lang="ru-RU" sz="3600" dirty="0"/>
              <a:t> За разгадку всем награды.</a:t>
            </a:r>
          </a:p>
        </p:txBody>
      </p:sp>
      <p:pic>
        <p:nvPicPr>
          <p:cNvPr id="3077" name="Picture 5" descr="j0286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941888"/>
            <a:ext cx="1800225" cy="1735137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339975" y="1628775"/>
            <a:ext cx="4751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>
                <a:latin typeface="Comic Sans MS" pitchFamily="66" charset="0"/>
              </a:rPr>
              <a:t>(</a:t>
            </a:r>
            <a:r>
              <a:rPr lang="ru-RU" i="1" dirty="0">
                <a:latin typeface="Comic Sans MS" pitchFamily="66" charset="0"/>
              </a:rPr>
              <a:t>На обсуждение вопроса отводится 30 с; </a:t>
            </a:r>
          </a:p>
          <a:p>
            <a:r>
              <a:rPr lang="ru-RU" i="1" dirty="0">
                <a:latin typeface="Comic Sans MS" pitchFamily="66" charset="0"/>
              </a:rPr>
              <a:t>1 балл за каждый правильный ответ</a:t>
            </a:r>
            <a:r>
              <a:rPr lang="ru-RU" dirty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Задача №</a:t>
            </a:r>
            <a:r>
              <a:rPr lang="en-US" b="1">
                <a:solidFill>
                  <a:schemeClr val="folHlink"/>
                </a:solidFill>
              </a:rPr>
              <a:t>1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07375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Кузнец подковал тройку лошадей. Сколько подков пришлось ему сделать? </a:t>
            </a:r>
          </a:p>
        </p:txBody>
      </p:sp>
      <p:pic>
        <p:nvPicPr>
          <p:cNvPr id="21512" name="Picture 8" descr="v84_"/>
          <p:cNvPicPr>
            <a:picLocks noChangeAspect="1" noChangeArrowheads="1"/>
          </p:cNvPicPr>
          <p:nvPr/>
        </p:nvPicPr>
        <p:blipFill>
          <a:blip r:embed="rId3"/>
          <a:srcRect l="16338" t="-230" r="34210"/>
          <a:stretch>
            <a:fillRect/>
          </a:stretch>
        </p:blipFill>
        <p:spPr bwMode="auto">
          <a:xfrm>
            <a:off x="5076825" y="3429000"/>
            <a:ext cx="1719263" cy="24876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Задача №</a:t>
            </a:r>
            <a:r>
              <a:rPr lang="en-US" b="1">
                <a:solidFill>
                  <a:schemeClr val="folHlink"/>
                </a:solidFill>
              </a:rPr>
              <a:t> 2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</a:t>
            </a:r>
            <a:r>
              <a:rPr lang="ru-RU" dirty="0" smtClean="0"/>
              <a:t>Я з</a:t>
            </a:r>
            <a:r>
              <a:rPr lang="ru-RU" sz="3600" dirty="0" smtClean="0"/>
              <a:t>адумала четырехзначное </a:t>
            </a:r>
            <a:r>
              <a:rPr lang="ru-RU" sz="3600" dirty="0"/>
              <a:t>число</a:t>
            </a:r>
            <a:r>
              <a:rPr lang="ru-RU" sz="3600" dirty="0" smtClean="0"/>
              <a:t>,  </a:t>
            </a:r>
            <a:r>
              <a:rPr lang="ru-RU" sz="3600" dirty="0"/>
              <a:t>отняла от него единицу и получила </a:t>
            </a:r>
            <a:r>
              <a:rPr lang="ru-RU" sz="3600" dirty="0" smtClean="0"/>
              <a:t>трехзначное</a:t>
            </a:r>
            <a:r>
              <a:rPr lang="ru-RU" sz="3600" dirty="0"/>
              <a:t>. Какое число я задумала? 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635375" y="4437063"/>
            <a:ext cx="43211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1000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Задача №</a:t>
            </a:r>
            <a:r>
              <a:rPr lang="en-US" b="1">
                <a:solidFill>
                  <a:schemeClr val="folHlink"/>
                </a:solidFill>
              </a:rPr>
              <a:t> 3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Пять ворохов сена и семь ворохов сена свезли вместе. Сколько получилось ворохов сена? </a:t>
            </a:r>
          </a:p>
        </p:txBody>
      </p:sp>
      <p:pic>
        <p:nvPicPr>
          <p:cNvPr id="23557" name="Picture 5" descr="Картинка 64 из 18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716338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Задача №</a:t>
            </a:r>
            <a:r>
              <a:rPr lang="en-US" b="1">
                <a:solidFill>
                  <a:schemeClr val="folHlink"/>
                </a:solidFill>
              </a:rPr>
              <a:t> 4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Сколько концов у трёх палок. А сколько у трёх с половиной палок? </a:t>
            </a:r>
          </a:p>
        </p:txBody>
      </p:sp>
      <p:pic>
        <p:nvPicPr>
          <p:cNvPr id="24581" name="Picture 5" descr="Картинка 75 из 80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357563"/>
            <a:ext cx="28575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Задача №</a:t>
            </a:r>
            <a:r>
              <a:rPr lang="en-US" b="1">
                <a:solidFill>
                  <a:schemeClr val="folHlink"/>
                </a:solidFill>
              </a:rPr>
              <a:t> 5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dirty="0"/>
              <a:t>  На одной руке 5 пальцев, на двух 10, а на 10 сколько? </a:t>
            </a:r>
          </a:p>
        </p:txBody>
      </p:sp>
      <p:pic>
        <p:nvPicPr>
          <p:cNvPr id="25605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429000"/>
            <a:ext cx="3738563" cy="2790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Задача №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ru-RU" b="1" dirty="0" smtClean="0">
                <a:solidFill>
                  <a:schemeClr val="folHlink"/>
                </a:solidFill>
              </a:rPr>
              <a:t>6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Над рекой летали птицы: голубь, щука, две синицы, два стрижа и пять угрей. Сколько птиц? Ответь скорей. </a:t>
            </a:r>
          </a:p>
        </p:txBody>
      </p:sp>
      <p:pic>
        <p:nvPicPr>
          <p:cNvPr id="27653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076700"/>
            <a:ext cx="3522663" cy="2530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Задача №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ru-RU" b="1" dirty="0" smtClean="0">
                <a:solidFill>
                  <a:schemeClr val="folHlink"/>
                </a:solidFill>
              </a:rPr>
              <a:t>7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У треугольника 3 угла. Если один срезать сколько останется? 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779838" y="3644900"/>
            <a:ext cx="1579562" cy="1725613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3419475" y="3716338"/>
            <a:ext cx="12969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>
            <a:endCxn id="28676" idx="4"/>
          </p:cNvCxnSpPr>
          <p:nvPr/>
        </p:nvCxnSpPr>
        <p:spPr bwMode="auto">
          <a:xfrm rot="16200000" flipH="1">
            <a:off x="4102103" y="4113215"/>
            <a:ext cx="1298569" cy="12160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stCxn id="28676" idx="4"/>
          </p:cNvCxnSpPr>
          <p:nvPr/>
        </p:nvCxnSpPr>
        <p:spPr bwMode="auto">
          <a:xfrm rot="5400000" flipH="1">
            <a:off x="4566447" y="4577561"/>
            <a:ext cx="12687" cy="1573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>
            <a:stCxn id="28676" idx="2"/>
          </p:cNvCxnSpPr>
          <p:nvPr/>
        </p:nvCxnSpPr>
        <p:spPr bwMode="auto">
          <a:xfrm rot="5400000" flipH="1" flipV="1">
            <a:off x="3240881" y="4825213"/>
            <a:ext cx="1084257" cy="63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3786182" y="4071942"/>
            <a:ext cx="357190" cy="2143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Задача №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ru-RU" b="1" dirty="0" smtClean="0">
                <a:solidFill>
                  <a:schemeClr val="folHlink"/>
                </a:solidFill>
              </a:rPr>
              <a:t>8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84056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Если Андрей на 2 года старше Вани, а Ваня на 3 года старше Коли, то кто старше, Андрей или Коля – и на сколько?</a:t>
            </a:r>
          </a:p>
          <a:p>
            <a:pPr>
              <a:buFontTx/>
              <a:buNone/>
            </a:pPr>
            <a:endParaRPr lang="ru-RU" dirty="0"/>
          </a:p>
          <a:p>
            <a:pPr algn="r">
              <a:buFontTx/>
              <a:buNone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Андрей старше Коли на 5 лет </a:t>
            </a:r>
            <a:endParaRPr lang="ru-RU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>
              <a:buFontTx/>
              <a:buNone/>
            </a:pP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chemeClr val="folHlink"/>
                </a:solidFill>
              </a:rPr>
              <a:t>ЧЕТВЕРТЫЙ </a:t>
            </a:r>
            <a:r>
              <a:rPr lang="ru-RU" sz="4000" b="1" u="sng" dirty="0">
                <a:solidFill>
                  <a:schemeClr val="folHlink"/>
                </a:solidFill>
              </a:rPr>
              <a:t>ТУР: </a:t>
            </a:r>
            <a:br>
              <a:rPr lang="ru-RU" sz="4000" b="1" u="sng" dirty="0">
                <a:solidFill>
                  <a:schemeClr val="folHlink"/>
                </a:solidFill>
              </a:rPr>
            </a:br>
            <a:r>
              <a:rPr lang="ru-RU" sz="4000" b="1" u="sng" dirty="0">
                <a:solidFill>
                  <a:schemeClr val="folHlink"/>
                </a:solidFill>
              </a:rPr>
              <a:t>«</a:t>
            </a:r>
            <a:r>
              <a:rPr lang="ru-RU" sz="4000" b="1" i="1" u="sng" dirty="0">
                <a:solidFill>
                  <a:schemeClr val="folHlink"/>
                </a:solidFill>
              </a:rPr>
              <a:t>Логические задачи</a:t>
            </a:r>
            <a:r>
              <a:rPr lang="ru-RU" sz="4000" b="1" u="sng" dirty="0">
                <a:solidFill>
                  <a:schemeClr val="folHlink"/>
                </a:solidFill>
              </a:rPr>
              <a:t>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400" dirty="0"/>
              <a:t>(</a:t>
            </a:r>
            <a:r>
              <a:rPr lang="ru-RU" sz="2400" i="1" dirty="0"/>
              <a:t>На обсуждение вопроса отводится 1 мин; 1 балл за каждый правильный ответ</a:t>
            </a:r>
            <a:r>
              <a:rPr lang="ru-RU" sz="2400" dirty="0"/>
              <a:t>)</a:t>
            </a:r>
          </a:p>
          <a:p>
            <a:pPr>
              <a:buFontTx/>
              <a:buNone/>
            </a:pPr>
            <a:r>
              <a:rPr lang="ru-RU" dirty="0" smtClean="0"/>
              <a:t>      Четвертый </a:t>
            </a:r>
            <a:r>
              <a:rPr lang="ru-RU" dirty="0"/>
              <a:t>тур мы открываем – </a:t>
            </a:r>
          </a:p>
          <a:p>
            <a:pPr>
              <a:buFontTx/>
              <a:buNone/>
            </a:pPr>
            <a:r>
              <a:rPr lang="ru-RU" dirty="0"/>
              <a:t>      Тур логических задач.</a:t>
            </a:r>
          </a:p>
          <a:p>
            <a:pPr>
              <a:buFontTx/>
              <a:buNone/>
            </a:pPr>
            <a:r>
              <a:rPr lang="ru-RU" dirty="0"/>
              <a:t>      Призываю вас, ребята,</a:t>
            </a:r>
          </a:p>
          <a:p>
            <a:pPr>
              <a:buFontTx/>
              <a:buNone/>
            </a:pPr>
            <a:r>
              <a:rPr lang="ru-RU" dirty="0"/>
              <a:t>      Здесь внимательно послушать</a:t>
            </a:r>
          </a:p>
          <a:p>
            <a:pPr>
              <a:buFontTx/>
              <a:buNone/>
            </a:pPr>
            <a:r>
              <a:rPr lang="ru-RU" dirty="0"/>
              <a:t>            И без спешки всё обдумать.</a:t>
            </a:r>
          </a:p>
        </p:txBody>
      </p:sp>
      <p:pic>
        <p:nvPicPr>
          <p:cNvPr id="32772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36838"/>
            <a:ext cx="1100138" cy="18049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Задача №</a:t>
            </a:r>
            <a:r>
              <a:rPr lang="en-US" b="1">
                <a:solidFill>
                  <a:schemeClr val="folHlink"/>
                </a:solidFill>
              </a:rPr>
              <a:t> 1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В семье 5 сыновей и у каждого есть сестра. Сколько детей в этой семье? </a:t>
            </a:r>
          </a:p>
        </p:txBody>
      </p:sp>
      <p:pic>
        <p:nvPicPr>
          <p:cNvPr id="33797" name="Picture 5" descr="Картинка 184 из 2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933825"/>
            <a:ext cx="3362325" cy="2443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Загадка №</a:t>
            </a:r>
            <a:r>
              <a:rPr lang="en-US" b="1" dirty="0">
                <a:solidFill>
                  <a:schemeClr val="folHlink"/>
                </a:solidFill>
              </a:rPr>
              <a:t>1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272337" cy="4525963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sz="3600" dirty="0"/>
              <a:t>Проживают в трудной книжке</a:t>
            </a:r>
            <a:endParaRPr lang="en-US" sz="3600" dirty="0"/>
          </a:p>
          <a:p>
            <a:pPr>
              <a:buFontTx/>
              <a:buNone/>
            </a:pPr>
            <a:r>
              <a:rPr lang="ru-RU" sz="3600" dirty="0"/>
              <a:t>Хитроумные братишки,</a:t>
            </a:r>
          </a:p>
          <a:p>
            <a:pPr>
              <a:buFontTx/>
              <a:buNone/>
            </a:pPr>
            <a:r>
              <a:rPr lang="ru-RU" sz="3600" dirty="0"/>
              <a:t>Десять их, но братья эти</a:t>
            </a:r>
          </a:p>
          <a:p>
            <a:pPr>
              <a:buFontTx/>
              <a:buNone/>
            </a:pPr>
            <a:r>
              <a:rPr lang="ru-RU" sz="3600" dirty="0"/>
              <a:t>Сосчитают всё на свете. 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268538" y="5516563"/>
            <a:ext cx="53990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0 1 2 3 4 5 6 7 8 9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Задача №</a:t>
            </a:r>
            <a:r>
              <a:rPr lang="en-US" b="1">
                <a:solidFill>
                  <a:schemeClr val="folHlink"/>
                </a:solidFill>
              </a:rPr>
              <a:t> 2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Если в 12 часов ночи идет дождь, то можно ли ожидать, что через 48 часов будет солнечная погода? </a:t>
            </a:r>
          </a:p>
        </p:txBody>
      </p:sp>
      <p:pic>
        <p:nvPicPr>
          <p:cNvPr id="34820" name="Picture 4" descr="Картинка 9 из 1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860800"/>
            <a:ext cx="2879725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Задача №</a:t>
            </a:r>
            <a:r>
              <a:rPr lang="en-US" b="1">
                <a:solidFill>
                  <a:schemeClr val="folHlink"/>
                </a:solidFill>
              </a:rPr>
              <a:t> 3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У отца Мэри пять дочерей. Первую зовут Чача, вторую –</a:t>
            </a:r>
            <a:r>
              <a:rPr lang="ru-RU" sz="3600" dirty="0" err="1"/>
              <a:t>Чече</a:t>
            </a:r>
            <a:r>
              <a:rPr lang="ru-RU" sz="3600" dirty="0"/>
              <a:t>, третью – </a:t>
            </a:r>
            <a:r>
              <a:rPr lang="ru-RU" sz="3600" dirty="0" err="1"/>
              <a:t>Чичи</a:t>
            </a:r>
            <a:r>
              <a:rPr lang="ru-RU" sz="3600" dirty="0"/>
              <a:t>, четвёртую - </a:t>
            </a:r>
            <a:r>
              <a:rPr lang="ru-RU" sz="3600" dirty="0" err="1"/>
              <a:t>Чочо</a:t>
            </a:r>
            <a:r>
              <a:rPr lang="ru-RU" sz="3600" dirty="0"/>
              <a:t>. Как зовут пятую дочь?</a:t>
            </a:r>
            <a:r>
              <a:rPr lang="ru-RU" dirty="0"/>
              <a:t> </a:t>
            </a:r>
          </a:p>
        </p:txBody>
      </p:sp>
      <p:pic>
        <p:nvPicPr>
          <p:cNvPr id="35845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292600"/>
            <a:ext cx="1984375" cy="2376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Задача №</a:t>
            </a:r>
            <a:r>
              <a:rPr lang="en-US" b="1">
                <a:solidFill>
                  <a:schemeClr val="folHlink"/>
                </a:solidFill>
              </a:rPr>
              <a:t> 4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Ручка дешевле тетради, а альбом дороже тетради. Какой предмет всех дешевле?</a:t>
            </a:r>
            <a:r>
              <a:rPr lang="ru-RU" dirty="0"/>
              <a:t> </a:t>
            </a:r>
          </a:p>
        </p:txBody>
      </p:sp>
      <p:pic>
        <p:nvPicPr>
          <p:cNvPr id="36869" name="Picture 5" descr="Картинка 12 из 48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789363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chemeClr val="folHlink"/>
                </a:solidFill>
              </a:rPr>
              <a:t>ПЯТЫЙ </a:t>
            </a:r>
            <a:r>
              <a:rPr lang="ru-RU" sz="4000" b="1" u="sng" dirty="0">
                <a:solidFill>
                  <a:schemeClr val="folHlink"/>
                </a:solidFill>
              </a:rPr>
              <a:t>ТУР: </a:t>
            </a:r>
            <a:br>
              <a:rPr lang="ru-RU" sz="4000" b="1" u="sng" dirty="0">
                <a:solidFill>
                  <a:schemeClr val="folHlink"/>
                </a:solidFill>
              </a:rPr>
            </a:br>
            <a:r>
              <a:rPr lang="ru-RU" sz="4000" b="1" u="sng" dirty="0">
                <a:solidFill>
                  <a:schemeClr val="folHlink"/>
                </a:solidFill>
              </a:rPr>
              <a:t>«</a:t>
            </a:r>
            <a:r>
              <a:rPr lang="ru-RU" sz="4000" b="1" i="1" u="sng" dirty="0">
                <a:solidFill>
                  <a:schemeClr val="folHlink"/>
                </a:solidFill>
              </a:rPr>
              <a:t>Конкурс капитанов</a:t>
            </a:r>
            <a:r>
              <a:rPr lang="ru-RU" sz="4000" b="1" u="sng" dirty="0">
                <a:solidFill>
                  <a:schemeClr val="folHlink"/>
                </a:solidFill>
              </a:rPr>
              <a:t>»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 dirty="0"/>
              <a:t>     </a:t>
            </a:r>
            <a:r>
              <a:rPr lang="ru-RU" sz="2400" dirty="0"/>
              <a:t>(</a:t>
            </a:r>
            <a:r>
              <a:rPr lang="ru-RU" sz="2400" i="1" dirty="0"/>
              <a:t>Контрольное время – 5 минут; 5 баллов за правильно решённую задачу</a:t>
            </a:r>
            <a:r>
              <a:rPr lang="ru-RU" sz="2400" dirty="0"/>
              <a:t>)</a:t>
            </a:r>
          </a:p>
          <a:p>
            <a:pPr algn="ctr"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dirty="0"/>
              <a:t>           </a:t>
            </a:r>
            <a:r>
              <a:rPr lang="ru-RU" dirty="0" smtClean="0"/>
              <a:t>Пятый </a:t>
            </a:r>
            <a:r>
              <a:rPr lang="ru-RU" dirty="0"/>
              <a:t>тур мы начинаем,</a:t>
            </a:r>
          </a:p>
          <a:p>
            <a:pPr>
              <a:buFontTx/>
              <a:buNone/>
            </a:pPr>
            <a:r>
              <a:rPr lang="ru-RU" dirty="0"/>
              <a:t>           Капитанов приглашаем.</a:t>
            </a:r>
          </a:p>
          <a:p>
            <a:pPr>
              <a:buFontTx/>
              <a:buNone/>
            </a:pPr>
            <a:r>
              <a:rPr lang="ru-RU" dirty="0"/>
              <a:t>           Будут трудные задачи,</a:t>
            </a:r>
          </a:p>
          <a:p>
            <a:pPr>
              <a:buFontTx/>
              <a:buNone/>
            </a:pPr>
            <a:r>
              <a:rPr lang="ru-RU" dirty="0"/>
              <a:t>           Пожелаем им удачи!</a:t>
            </a:r>
          </a:p>
        </p:txBody>
      </p:sp>
      <p:pic>
        <p:nvPicPr>
          <p:cNvPr id="53253" name="Picture 5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084763"/>
            <a:ext cx="1830387" cy="1565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Задача №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ru-RU" b="1" dirty="0" smtClean="0">
                <a:solidFill>
                  <a:schemeClr val="folHlink"/>
                </a:solidFill>
              </a:rPr>
              <a:t>1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857364"/>
            <a:ext cx="7696200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dirty="0" smtClean="0"/>
              <a:t>Бутылка с пробкой стоят </a:t>
            </a:r>
          </a:p>
          <a:p>
            <a:pPr>
              <a:buFontTx/>
              <a:buNone/>
            </a:pPr>
            <a:r>
              <a:rPr lang="ru-RU" sz="3600" dirty="0"/>
              <a:t> </a:t>
            </a:r>
            <a:r>
              <a:rPr lang="ru-RU" sz="3600" dirty="0" smtClean="0"/>
              <a:t>  100 руб. 80 коп. Бутылка на </a:t>
            </a:r>
          </a:p>
          <a:p>
            <a:pPr>
              <a:buFontTx/>
              <a:buNone/>
            </a:pPr>
            <a:r>
              <a:rPr lang="ru-RU" sz="3600" dirty="0"/>
              <a:t> </a:t>
            </a:r>
            <a:r>
              <a:rPr lang="ru-RU" sz="3600" dirty="0" smtClean="0"/>
              <a:t>  100 руб. дороже пробки. </a:t>
            </a:r>
          </a:p>
          <a:p>
            <a:pPr>
              <a:buFontTx/>
              <a:buNone/>
            </a:pPr>
            <a:r>
              <a:rPr lang="ru-RU" sz="3600" dirty="0"/>
              <a:t> </a:t>
            </a:r>
            <a:r>
              <a:rPr lang="ru-RU" sz="3600" dirty="0" smtClean="0"/>
              <a:t>  Сколько стоит пробка?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3492" name="Picture 4" descr="http://bibnout.ru/andersen/img/p236_16852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090" y="3212976"/>
            <a:ext cx="1728192" cy="35632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Задача №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ru-RU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857364"/>
            <a:ext cx="8286808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</a:t>
            </a:r>
            <a:r>
              <a:rPr lang="ru-RU" dirty="0" smtClean="0"/>
              <a:t> По столбу высотой 10 м взбирается улитка. Днём она поднимается на 5 м, а ночью опускается на 4 метра. Через сколько дней улитка достигнет вершины столба</a:t>
            </a:r>
            <a:r>
              <a:rPr lang="ru-RU" sz="3600" dirty="0" smtClean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8066" name="Picture 2" descr="http://www.freeiconsweb.com/Icons-show/Little_Cute_Snail_by_i_love_icons/512x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14686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3600" dirty="0"/>
              <a:t>  </a:t>
            </a:r>
            <a:r>
              <a:rPr lang="ru-RU" sz="3600" dirty="0">
                <a:solidFill>
                  <a:schemeClr val="tx2"/>
                </a:solidFill>
              </a:rPr>
              <a:t>Вот закончилась игра,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3600" dirty="0">
                <a:solidFill>
                  <a:schemeClr val="tx2"/>
                </a:solidFill>
              </a:rPr>
              <a:t>  Результат </a:t>
            </a:r>
            <a:r>
              <a:rPr lang="ru-RU" sz="3600">
                <a:solidFill>
                  <a:schemeClr val="tx2"/>
                </a:solidFill>
              </a:rPr>
              <a:t>узнать </a:t>
            </a:r>
            <a:r>
              <a:rPr lang="ru-RU" sz="3600" smtClean="0">
                <a:solidFill>
                  <a:schemeClr val="tx2"/>
                </a:solidFill>
              </a:rPr>
              <a:t>пора:</a:t>
            </a:r>
            <a:endParaRPr lang="ru-RU" sz="3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3600" dirty="0">
                <a:solidFill>
                  <a:schemeClr val="tx2"/>
                </a:solidFill>
              </a:rPr>
              <a:t>  Кто же лучше всех </a:t>
            </a:r>
            <a:r>
              <a:rPr lang="ru-RU" sz="3600" dirty="0" smtClean="0">
                <a:solidFill>
                  <a:schemeClr val="tx2"/>
                </a:solidFill>
              </a:rPr>
              <a:t>трудился, </a:t>
            </a:r>
            <a:endParaRPr lang="ru-RU" sz="3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3600" dirty="0">
                <a:solidFill>
                  <a:schemeClr val="tx2"/>
                </a:solidFill>
              </a:rPr>
              <a:t>  В викторине отличился?</a:t>
            </a:r>
          </a:p>
          <a:p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8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sz="8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622504" cy="1044352"/>
          </a:xfrm>
        </p:spPr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Загадка №</a:t>
            </a:r>
            <a:r>
              <a:rPr lang="en-US" b="1" dirty="0">
                <a:solidFill>
                  <a:schemeClr val="folHlink"/>
                </a:solidFill>
              </a:rPr>
              <a:t> 2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588125" y="4508500"/>
            <a:ext cx="1733550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9" y="1196753"/>
            <a:ext cx="6582217" cy="35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Загадка №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en-US" b="1" dirty="0" smtClean="0">
                <a:solidFill>
                  <a:schemeClr val="folHlink"/>
                </a:solidFill>
              </a:rPr>
              <a:t>3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05038"/>
            <a:ext cx="7696200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dirty="0"/>
              <a:t>В школе есть такая птица, </a:t>
            </a:r>
          </a:p>
          <a:p>
            <a:pPr>
              <a:buFontTx/>
              <a:buNone/>
            </a:pPr>
            <a:r>
              <a:rPr lang="ru-RU" sz="3600" dirty="0"/>
              <a:t>Если сядет на страницу,</a:t>
            </a:r>
          </a:p>
          <a:p>
            <a:pPr>
              <a:buFontTx/>
              <a:buNone/>
            </a:pPr>
            <a:r>
              <a:rPr lang="ru-RU" sz="3600" dirty="0"/>
              <a:t>То с поникшей головой</a:t>
            </a:r>
          </a:p>
          <a:p>
            <a:pPr>
              <a:buFontTx/>
              <a:buNone/>
            </a:pPr>
            <a:r>
              <a:rPr lang="ru-RU" sz="3600" dirty="0"/>
              <a:t>Возвращаюсь я домой.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6948488" y="4652963"/>
            <a:ext cx="1133475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766520" cy="1260376"/>
          </a:xfrm>
        </p:spPr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Загадка </a:t>
            </a:r>
            <a:r>
              <a:rPr lang="ru-RU" b="1" dirty="0" smtClean="0">
                <a:solidFill>
                  <a:schemeClr val="folHlink"/>
                </a:solidFill>
              </a:rPr>
              <a:t>№</a:t>
            </a:r>
            <a:r>
              <a:rPr lang="en-US" b="1" dirty="0" smtClean="0">
                <a:solidFill>
                  <a:schemeClr val="folHlink"/>
                </a:solidFill>
              </a:rPr>
              <a:t> 4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156176" y="5013176"/>
            <a:ext cx="2088231" cy="1184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=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9" y="1484784"/>
            <a:ext cx="7464476" cy="341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514491" cy="997665"/>
          </a:xfrm>
        </p:spPr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Загадка </a:t>
            </a:r>
            <a:r>
              <a:rPr lang="ru-RU" b="1" dirty="0" smtClean="0">
                <a:solidFill>
                  <a:schemeClr val="folHlink"/>
                </a:solidFill>
              </a:rPr>
              <a:t>№</a:t>
            </a:r>
            <a:r>
              <a:rPr lang="en-US" b="1" dirty="0" smtClean="0">
                <a:solidFill>
                  <a:schemeClr val="folHlink"/>
                </a:solidFill>
              </a:rPr>
              <a:t> </a:t>
            </a:r>
            <a:r>
              <a:rPr lang="ru-RU" b="1" dirty="0" smtClean="0">
                <a:solidFill>
                  <a:schemeClr val="folHlink"/>
                </a:solidFill>
              </a:rPr>
              <a:t>5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156176" y="5877272"/>
            <a:ext cx="2088231" cy="320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-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4" y="1340768"/>
            <a:ext cx="7028818" cy="41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5475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chemeClr val="folHlink"/>
                </a:solidFill>
              </a:rPr>
              <a:t>ВТОРОЙ </a:t>
            </a:r>
            <a:r>
              <a:rPr lang="ru-RU" sz="3200" b="1" u="sng" dirty="0">
                <a:solidFill>
                  <a:schemeClr val="folHlink"/>
                </a:solidFill>
              </a:rPr>
              <a:t>ТУР: </a:t>
            </a:r>
            <a:br>
              <a:rPr lang="ru-RU" sz="3200" b="1" u="sng" dirty="0">
                <a:solidFill>
                  <a:schemeClr val="folHlink"/>
                </a:solidFill>
              </a:rPr>
            </a:br>
            <a:r>
              <a:rPr lang="ru-RU" sz="3200" b="1" u="sng" dirty="0">
                <a:solidFill>
                  <a:schemeClr val="folHlink"/>
                </a:solidFill>
              </a:rPr>
              <a:t>«</a:t>
            </a:r>
            <a:r>
              <a:rPr lang="ru-RU" sz="3200" b="1" i="1" u="sng" dirty="0">
                <a:solidFill>
                  <a:schemeClr val="folHlink"/>
                </a:solidFill>
              </a:rPr>
              <a:t>Шутливые вопросы</a:t>
            </a:r>
            <a:r>
              <a:rPr lang="ru-RU" sz="3200" b="1" u="sng" dirty="0">
                <a:solidFill>
                  <a:schemeClr val="folHlink"/>
                </a:solidFill>
              </a:rPr>
              <a:t>»</a:t>
            </a:r>
            <a:r>
              <a:rPr lang="ru-RU" sz="3200" dirty="0">
                <a:solidFill>
                  <a:schemeClr val="folHlink"/>
                </a:solidFill>
              </a:rPr>
              <a:t/>
            </a:r>
            <a:br>
              <a:rPr lang="ru-RU" sz="3200" dirty="0">
                <a:solidFill>
                  <a:schemeClr val="folHlink"/>
                </a:solidFill>
              </a:rPr>
            </a:br>
            <a:endParaRPr lang="ru-RU" sz="3200" dirty="0">
              <a:solidFill>
                <a:schemeClr val="folHlink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400" dirty="0"/>
              <a:t>(</a:t>
            </a:r>
            <a:r>
              <a:rPr lang="ru-RU" sz="2400" i="1" dirty="0"/>
              <a:t>На обсуждение вопроса отводится 30 с; 1 балл за каждый правильный ответ</a:t>
            </a:r>
            <a:r>
              <a:rPr lang="ru-RU" sz="2400" dirty="0"/>
              <a:t>)</a:t>
            </a:r>
          </a:p>
          <a:p>
            <a:pPr algn="ctr"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dirty="0"/>
              <a:t>  </a:t>
            </a:r>
            <a:r>
              <a:rPr lang="ru-RU" dirty="0" smtClean="0"/>
              <a:t>Второй </a:t>
            </a:r>
            <a:r>
              <a:rPr lang="ru-RU" dirty="0"/>
              <a:t>тур сейчас начнётся,</a:t>
            </a:r>
          </a:p>
          <a:p>
            <a:pPr>
              <a:buFontTx/>
              <a:buNone/>
            </a:pPr>
            <a:r>
              <a:rPr lang="ru-RU" dirty="0"/>
              <a:t>  Мы немного посмеёмся.</a:t>
            </a:r>
          </a:p>
          <a:p>
            <a:pPr>
              <a:buFontTx/>
              <a:buNone/>
            </a:pPr>
            <a:r>
              <a:rPr lang="ru-RU" dirty="0"/>
              <a:t>  Будут легкими вопросы</a:t>
            </a:r>
          </a:p>
          <a:p>
            <a:pPr>
              <a:buFontTx/>
              <a:buNone/>
            </a:pPr>
            <a:r>
              <a:rPr lang="ru-RU" dirty="0"/>
              <a:t>  И, конечно, же курьёзы.</a:t>
            </a:r>
          </a:p>
        </p:txBody>
      </p:sp>
      <p:pic>
        <p:nvPicPr>
          <p:cNvPr id="9221" name="Picture 5" descr="Картинка 64 из 7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644900"/>
            <a:ext cx="2262188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Вопрос №</a:t>
            </a:r>
            <a:r>
              <a:rPr lang="en-US" b="1">
                <a:solidFill>
                  <a:schemeClr val="folHlink"/>
                </a:solidFill>
              </a:rPr>
              <a:t>1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 smtClean="0"/>
              <a:t>Четверо играли в волейбол 40 минут.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 smtClean="0"/>
              <a:t>Сколько времени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 smtClean="0"/>
              <a:t>играл каждый? </a:t>
            </a:r>
            <a:endParaRPr lang="ru-RU" dirty="0"/>
          </a:p>
        </p:txBody>
      </p:sp>
      <p:pic>
        <p:nvPicPr>
          <p:cNvPr id="10245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0938"/>
            <a:ext cx="3384550" cy="26971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550</TotalTime>
  <Words>800</Words>
  <Application>Microsoft Office PowerPoint</Application>
  <PresentationFormat>Экран (4:3)</PresentationFormat>
  <Paragraphs>123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Пастель</vt:lpstr>
      <vt:lpstr>Салют</vt:lpstr>
      <vt:lpstr>Презентация PowerPoint</vt:lpstr>
      <vt:lpstr>ПЕРВЫЙ ТУР:  «Отгадай загадку»</vt:lpstr>
      <vt:lpstr>Загадка №1</vt:lpstr>
      <vt:lpstr>Загадка № 2</vt:lpstr>
      <vt:lpstr>Загадка № 3</vt:lpstr>
      <vt:lpstr>Загадка № 4</vt:lpstr>
      <vt:lpstr>Загадка № 5</vt:lpstr>
      <vt:lpstr>ВТОРОЙ ТУР:  «Шутливые вопросы» </vt:lpstr>
      <vt:lpstr>Вопрос №1</vt:lpstr>
      <vt:lpstr>Вопрос № 2</vt:lpstr>
      <vt:lpstr>Вопрос № 3</vt:lpstr>
      <vt:lpstr>Вопрос № 4</vt:lpstr>
      <vt:lpstr>Вопрос № 5</vt:lpstr>
      <vt:lpstr>Вопрос № 6</vt:lpstr>
      <vt:lpstr>Вопрос № 7</vt:lpstr>
      <vt:lpstr>Вопрос № 8</vt:lpstr>
      <vt:lpstr>Вопрос № 9</vt:lpstr>
      <vt:lpstr>Вопрос № 10</vt:lpstr>
      <vt:lpstr>ТРЕТИЙ ТУР:  «Задачи на вычисление»</vt:lpstr>
      <vt:lpstr>Задача №1</vt:lpstr>
      <vt:lpstr>Задача № 2</vt:lpstr>
      <vt:lpstr>Задача № 3</vt:lpstr>
      <vt:lpstr>Задача № 4</vt:lpstr>
      <vt:lpstr>Задача № 5</vt:lpstr>
      <vt:lpstr>Задача № 6</vt:lpstr>
      <vt:lpstr>Задача № 7</vt:lpstr>
      <vt:lpstr>Задача № 8</vt:lpstr>
      <vt:lpstr>ЧЕТВЕРТЫЙ ТУР:  «Логические задачи»</vt:lpstr>
      <vt:lpstr>Задача № 1</vt:lpstr>
      <vt:lpstr>Задача № 2</vt:lpstr>
      <vt:lpstr>Задача № 3</vt:lpstr>
      <vt:lpstr>Задача № 4</vt:lpstr>
      <vt:lpstr>ПЯТЫЙ ТУР:  «Конкурс капитанов»</vt:lpstr>
      <vt:lpstr>Задача № 1</vt:lpstr>
      <vt:lpstr>Задача № 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викторина</dc:title>
  <dc:creator>Rina&amp;Alex</dc:creator>
  <cp:lastModifiedBy>Win 7</cp:lastModifiedBy>
  <cp:revision>28</cp:revision>
  <dcterms:created xsi:type="dcterms:W3CDTF">2007-11-27T13:33:13Z</dcterms:created>
  <dcterms:modified xsi:type="dcterms:W3CDTF">2019-02-03T15:18:37Z</dcterms:modified>
</cp:coreProperties>
</file>